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0" r:id="rId2"/>
    <p:sldId id="257" r:id="rId3"/>
    <p:sldId id="258" r:id="rId4"/>
    <p:sldId id="261" r:id="rId5"/>
  </p:sldIdLst>
  <p:sldSz cx="9906000" cy="6858000" type="A4"/>
  <p:notesSz cx="6735763" cy="9866313"/>
  <p:defaultTextStyle>
    <a:defPPr>
      <a:defRPr lang="ja-JP"/>
    </a:defPPr>
    <a:lvl1pPr algn="l" defTabSz="457200"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defTabSz="457200"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defTabSz="457200"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defTabSz="457200"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defTabSz="457200"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83" userDrawn="1">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1D615"/>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031" autoAdjust="0"/>
    <p:restoredTop sz="99479" autoAdjust="0"/>
  </p:normalViewPr>
  <p:slideViewPr>
    <p:cSldViewPr snapToGrid="0" snapToObjects="1">
      <p:cViewPr varScale="1">
        <p:scale>
          <a:sx n="118" d="100"/>
          <a:sy n="118" d="100"/>
        </p:scale>
        <p:origin x="944" y="192"/>
      </p:cViewPr>
      <p:guideLst>
        <p:guide orient="horz" pos="2183"/>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B65C8ACD-90B2-4363-9969-00534C2ED1DF}" type="datetimeFigureOut">
              <a:rPr lang="ja-JP" altLang="en-US"/>
              <a:pPr>
                <a:defRPr/>
              </a:pPr>
              <a:t>2025/8/27</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C8917C2E-A075-42E9-A394-38D901CF8CE2}"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B27D4D17-CA5F-41DC-8FBA-33A933650EEF}" type="datetimeFigureOut">
              <a:rPr lang="ja-JP" altLang="en-US"/>
              <a:pPr>
                <a:defRPr/>
              </a:pPr>
              <a:t>2025/8/27</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D55328A3-F2A4-42D1-BD22-0ECD3D28D107}"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2ABA7050-3DAB-4F69-8FE7-4AF957CDA226}" type="datetimeFigureOut">
              <a:rPr lang="ja-JP" altLang="en-US"/>
              <a:pPr>
                <a:defRPr/>
              </a:pPr>
              <a:t>2025/8/27</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24D0E400-FC6D-42A8-93D0-94FF8E3F9B29}"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3622E4DA-09A0-4BFD-B38A-C42651B993CD}" type="datetimeFigureOut">
              <a:rPr lang="ja-JP" altLang="en-US"/>
              <a:pPr>
                <a:defRPr/>
              </a:pPr>
              <a:t>2025/8/27</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1568481C-8422-4043-949C-C584220F3636}"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05CA103D-0568-46EE-A674-55235EF284C0}" type="datetimeFigureOut">
              <a:rPr lang="ja-JP" altLang="en-US"/>
              <a:pPr>
                <a:defRPr/>
              </a:pPr>
              <a:t>2025/8/27</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43D5E6A1-8349-4120-B5B8-D94817393915}"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8CC1DA47-5490-4A0D-8AA1-1D1747FE1B2E}" type="datetimeFigureOut">
              <a:rPr lang="ja-JP" altLang="en-US"/>
              <a:pPr>
                <a:defRPr/>
              </a:pPr>
              <a:t>2025/8/27</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A9133D4C-CDDE-400B-BA98-EBEC058A7ADB}"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EDC9611B-3378-47F3-9A90-CBAAA441DCAF}" type="datetimeFigureOut">
              <a:rPr lang="ja-JP" altLang="en-US"/>
              <a:pPr>
                <a:defRPr/>
              </a:pPr>
              <a:t>2025/8/27</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D3CC85C9-C55B-4ADA-B947-934E0DB3C852}"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7133850C-571D-494C-9EF2-CAD5FBA2C111}" type="datetimeFigureOut">
              <a:rPr lang="ja-JP" altLang="en-US"/>
              <a:pPr>
                <a:defRPr/>
              </a:pPr>
              <a:t>2025/8/27</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2B407733-5FD3-498B-9EB7-B3256FD87D6F}"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AF687A2F-6862-4C7A-80C5-1587A95F5CFB}" type="datetimeFigureOut">
              <a:rPr lang="ja-JP" altLang="en-US"/>
              <a:pPr>
                <a:defRPr/>
              </a:pPr>
              <a:t>2025/8/27</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C6582708-A299-4C56-BA3E-92DE8494F9B7}"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F193670A-06EB-49A5-B014-FCF80A5EEDEA}" type="datetimeFigureOut">
              <a:rPr lang="ja-JP" altLang="en-US"/>
              <a:pPr>
                <a:defRPr/>
              </a:pPr>
              <a:t>2025/8/27</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B9B9D83C-9173-472F-BDEE-D5989B97D666}"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6F179A60-8802-4035-8EC0-2AA17BE8D6EF}" type="datetimeFigureOut">
              <a:rPr lang="ja-JP" altLang="en-US"/>
              <a:pPr>
                <a:defRPr/>
              </a:pPr>
              <a:t>2025/8/27</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3408371F-71DE-4C8F-97F3-C158BCFFF8E1}"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495300" y="1600201"/>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4785740D-7AE2-42AD-943A-A22647320DAA}" type="datetimeFigureOut">
              <a:rPr lang="ja-JP" altLang="en-US"/>
              <a:pPr>
                <a:defRPr/>
              </a:pPr>
              <a:t>2025/8/27</a:t>
            </a:fld>
            <a:endParaRPr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D25D132E-B845-4B43-AC87-7E5582D09590}"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0" fontAlgn="base" hangingPunct="0">
        <a:spcBef>
          <a:spcPct val="0"/>
        </a:spcBef>
        <a:spcAft>
          <a:spcPct val="0"/>
        </a:spcAft>
        <a:defRPr kumimoji="1" sz="4400" kern="1200">
          <a:solidFill>
            <a:schemeClr val="tx1"/>
          </a:solidFill>
          <a:latin typeface="+mj-lt"/>
          <a:ea typeface="+mj-ea"/>
          <a:cs typeface="+mj-cs"/>
        </a:defRPr>
      </a:lvl1pPr>
      <a:lvl2pPr algn="ctr" defTabSz="457200"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defTabSz="457200"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defTabSz="457200"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defTabSz="457200"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defTabSz="457200" rtl="0" fontAlgn="base">
        <a:spcBef>
          <a:spcPct val="0"/>
        </a:spcBef>
        <a:spcAft>
          <a:spcPct val="0"/>
        </a:spcAft>
        <a:defRPr kumimoji="1" sz="4400">
          <a:solidFill>
            <a:schemeClr val="tx1"/>
          </a:solidFill>
          <a:latin typeface="Calibri" pitchFamily="34" charset="0"/>
          <a:ea typeface="ＭＳ Ｐゴシック" charset="-128"/>
        </a:defRPr>
      </a:lvl6pPr>
      <a:lvl7pPr marL="914400" algn="ctr" defTabSz="457200"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defTabSz="457200"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defTabSz="457200"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defTabSz="457200"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NUL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テキスト ボックス 4"/>
          <p:cNvSpPr txBox="1">
            <a:spLocks noChangeArrowheads="1"/>
          </p:cNvSpPr>
          <p:nvPr/>
        </p:nvSpPr>
        <p:spPr bwMode="auto">
          <a:xfrm>
            <a:off x="2706952" y="6061075"/>
            <a:ext cx="6328977" cy="369332"/>
          </a:xfrm>
          <a:prstGeom prst="rect">
            <a:avLst/>
          </a:prstGeom>
          <a:noFill/>
          <a:ln w="9525">
            <a:noFill/>
            <a:miter lim="800000"/>
            <a:headEnd/>
            <a:tailEnd/>
          </a:ln>
        </p:spPr>
        <p:txBody>
          <a:bodyPr wrap="none">
            <a:spAutoFit/>
          </a:bodyPr>
          <a:lstStyle/>
          <a:p>
            <a:r>
              <a:rPr lang="en-US" altLang="ja-JP" dirty="0">
                <a:solidFill>
                  <a:srgbClr val="000000"/>
                </a:solidFill>
                <a:latin typeface="ヒラギノ角ゴ Pro W6"/>
                <a:ea typeface="ヒラギノ角ゴ Pro W6"/>
                <a:cs typeface="ヒラギノ角ゴ Pro W6"/>
              </a:rPr>
              <a:t>2025</a:t>
            </a:r>
            <a:r>
              <a:rPr lang="ja-JP" altLang="en-US">
                <a:solidFill>
                  <a:srgbClr val="000000"/>
                </a:solidFill>
                <a:latin typeface="ヒラギノ角ゴ Pro W6"/>
                <a:ea typeface="ヒラギノ角ゴ Pro W6"/>
                <a:cs typeface="ヒラギノ角ゴ Pro W6"/>
              </a:rPr>
              <a:t>年度</a:t>
            </a:r>
            <a:r>
              <a:rPr lang="en-US" altLang="ja-JP" dirty="0">
                <a:solidFill>
                  <a:srgbClr val="000000"/>
                </a:solidFill>
                <a:latin typeface="ヒラギノ角ゴ Pro W6"/>
                <a:ea typeface="ヒラギノ角ゴ Pro W6"/>
                <a:cs typeface="ヒラギノ角ゴ Pro W6"/>
              </a:rPr>
              <a:t> </a:t>
            </a:r>
            <a:r>
              <a:rPr lang="ja-JP" altLang="en-US" dirty="0">
                <a:solidFill>
                  <a:srgbClr val="000000"/>
                </a:solidFill>
                <a:latin typeface="ヒラギノ角ゴ Pro W6"/>
                <a:ea typeface="ヒラギノ角ゴ Pro W6"/>
                <a:cs typeface="ヒラギノ角ゴ Pro W6"/>
              </a:rPr>
              <a:t>東京ビジネスデザインアワード</a:t>
            </a:r>
            <a:r>
              <a:rPr lang="en-US" altLang="ja-JP" dirty="0">
                <a:solidFill>
                  <a:srgbClr val="000000"/>
                </a:solidFill>
                <a:latin typeface="ヒラギノ角ゴ Pro W6"/>
                <a:ea typeface="ヒラギノ角ゴ Pro W6"/>
                <a:cs typeface="ヒラギノ角ゴ Pro W6"/>
              </a:rPr>
              <a:t> </a:t>
            </a:r>
            <a:r>
              <a:rPr lang="ja-JP" altLang="en-US" dirty="0">
                <a:solidFill>
                  <a:srgbClr val="000000"/>
                </a:solidFill>
                <a:latin typeface="ヒラギノ角ゴ Pro W6"/>
                <a:ea typeface="ヒラギノ角ゴ Pro W6"/>
                <a:cs typeface="ヒラギノ角ゴ Pro W6"/>
              </a:rPr>
              <a:t>応募用紙 </a:t>
            </a:r>
            <a:r>
              <a:rPr lang="en-US" altLang="ja-JP" dirty="0">
                <a:solidFill>
                  <a:srgbClr val="000000"/>
                </a:solidFill>
                <a:latin typeface="ヒラギノ角ゴ Pro W6"/>
                <a:ea typeface="ヒラギノ角ゴ Pro W6"/>
                <a:cs typeface="ヒラギノ角ゴ Pro W6"/>
              </a:rPr>
              <a:t>(1/3)</a:t>
            </a:r>
          </a:p>
        </p:txBody>
      </p:sp>
      <p:sp>
        <p:nvSpPr>
          <p:cNvPr id="6" name="正方形/長方形 5"/>
          <p:cNvSpPr/>
          <p:nvPr/>
        </p:nvSpPr>
        <p:spPr>
          <a:xfrm>
            <a:off x="476547" y="437121"/>
            <a:ext cx="1130391" cy="509876"/>
          </a:xfrm>
          <a:prstGeom prst="rect">
            <a:avLst/>
          </a:prstGeom>
          <a:no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7" name="正方形/長方形 6"/>
          <p:cNvSpPr/>
          <p:nvPr/>
        </p:nvSpPr>
        <p:spPr>
          <a:xfrm>
            <a:off x="1608440" y="437761"/>
            <a:ext cx="7792217" cy="508763"/>
          </a:xfrm>
          <a:prstGeom prst="rect">
            <a:avLst/>
          </a:prstGeom>
          <a:no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3317" name="テキスト ボックス 7"/>
          <p:cNvSpPr txBox="1">
            <a:spLocks noChangeArrowheads="1"/>
          </p:cNvSpPr>
          <p:nvPr/>
        </p:nvSpPr>
        <p:spPr bwMode="auto">
          <a:xfrm>
            <a:off x="445427" y="439739"/>
            <a:ext cx="992579" cy="200055"/>
          </a:xfrm>
          <a:prstGeom prst="rect">
            <a:avLst/>
          </a:prstGeom>
          <a:noFill/>
          <a:ln w="9525">
            <a:noFill/>
            <a:miter lim="800000"/>
            <a:headEnd/>
            <a:tailEnd/>
          </a:ln>
        </p:spPr>
        <p:txBody>
          <a:bodyPr wrap="none">
            <a:spAutoFit/>
          </a:bodyPr>
          <a:lstStyle/>
          <a:p>
            <a:r>
              <a:rPr lang="ja-JP" altLang="en-US" sz="700" dirty="0">
                <a:latin typeface="ヒラギノ角ゴ Pro W6"/>
                <a:ea typeface="ヒラギノ角ゴ Pro W6"/>
                <a:cs typeface="ヒラギノ角ゴ Pro W6"/>
              </a:rPr>
              <a:t>選んだテーマの番号</a:t>
            </a:r>
          </a:p>
        </p:txBody>
      </p:sp>
      <p:sp>
        <p:nvSpPr>
          <p:cNvPr id="13318" name="テキスト ボックス 8"/>
          <p:cNvSpPr txBox="1">
            <a:spLocks noChangeArrowheads="1"/>
          </p:cNvSpPr>
          <p:nvPr/>
        </p:nvSpPr>
        <p:spPr bwMode="auto">
          <a:xfrm>
            <a:off x="1611446" y="439739"/>
            <a:ext cx="1172116" cy="200055"/>
          </a:xfrm>
          <a:prstGeom prst="rect">
            <a:avLst/>
          </a:prstGeom>
          <a:noFill/>
          <a:ln w="9525">
            <a:noFill/>
            <a:miter lim="800000"/>
            <a:headEnd/>
            <a:tailEnd/>
          </a:ln>
        </p:spPr>
        <p:txBody>
          <a:bodyPr wrap="none">
            <a:spAutoFit/>
          </a:bodyPr>
          <a:lstStyle/>
          <a:p>
            <a:r>
              <a:rPr lang="ja-JP" altLang="en-US" sz="700">
                <a:latin typeface="ヒラギノ角ゴ Pro W6"/>
                <a:ea typeface="ヒラギノ角ゴ Pro W6"/>
                <a:cs typeface="ヒラギノ角ゴ Pro W6"/>
              </a:rPr>
              <a:t>デザイン提案のタイトル</a:t>
            </a:r>
          </a:p>
        </p:txBody>
      </p:sp>
      <p:sp>
        <p:nvSpPr>
          <p:cNvPr id="12" name="正方形/長方形 11"/>
          <p:cNvSpPr/>
          <p:nvPr/>
        </p:nvSpPr>
        <p:spPr>
          <a:xfrm>
            <a:off x="476547" y="1697865"/>
            <a:ext cx="4724873" cy="608159"/>
          </a:xfrm>
          <a:prstGeom prst="rect">
            <a:avLst/>
          </a:prstGeom>
          <a:no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3320" name="テキスト ボックス 12"/>
          <p:cNvSpPr txBox="1">
            <a:spLocks noChangeArrowheads="1"/>
          </p:cNvSpPr>
          <p:nvPr/>
        </p:nvSpPr>
        <p:spPr bwMode="auto">
          <a:xfrm>
            <a:off x="445427" y="1710324"/>
            <a:ext cx="2448106" cy="200055"/>
          </a:xfrm>
          <a:prstGeom prst="rect">
            <a:avLst/>
          </a:prstGeom>
          <a:noFill/>
          <a:ln w="9525">
            <a:noFill/>
            <a:miter lim="800000"/>
            <a:headEnd/>
            <a:tailEnd/>
          </a:ln>
        </p:spPr>
        <p:txBody>
          <a:bodyPr wrap="none">
            <a:spAutoFit/>
          </a:bodyPr>
          <a:lstStyle/>
          <a:p>
            <a:r>
              <a:rPr lang="ja-JP" altLang="en-US" sz="700">
                <a:latin typeface="ヒラギノ角ゴ Pro W6"/>
                <a:ea typeface="ヒラギノ角ゴ Pro W6"/>
                <a:cs typeface="ヒラギノ角ゴ Pro W6"/>
              </a:rPr>
              <a:t>応募者氏名　</a:t>
            </a:r>
            <a:r>
              <a:rPr lang="en-US" altLang="ja-JP" sz="700" dirty="0">
                <a:solidFill>
                  <a:srgbClr val="000000"/>
                </a:solidFill>
                <a:latin typeface="ヒラギノ角ゴ Pro W6"/>
                <a:ea typeface="ヒラギノ角ゴ Pro W6"/>
                <a:cs typeface="ヒラギノ角ゴ Pro W6"/>
              </a:rPr>
              <a:t>※</a:t>
            </a:r>
            <a:r>
              <a:rPr lang="ja-JP" altLang="en-US" sz="700">
                <a:solidFill>
                  <a:srgbClr val="000000"/>
                </a:solidFill>
                <a:latin typeface="ヒラギノ角ゴ Pro W6"/>
                <a:ea typeface="ヒラギノ角ゴ Pro W6"/>
                <a:cs typeface="ヒラギノ角ゴ Pro W6"/>
              </a:rPr>
              <a:t>グループ応募・連名応募の場合は代表者</a:t>
            </a:r>
            <a:endParaRPr lang="ja-JP" altLang="en-US" sz="700">
              <a:latin typeface="ヒラギノ角ゴ Pro W6"/>
              <a:ea typeface="ヒラギノ角ゴ Pro W6"/>
              <a:cs typeface="ヒラギノ角ゴ Pro W6"/>
            </a:endParaRPr>
          </a:p>
        </p:txBody>
      </p:sp>
      <p:sp>
        <p:nvSpPr>
          <p:cNvPr id="14" name="正方形/長方形 13"/>
          <p:cNvSpPr/>
          <p:nvPr/>
        </p:nvSpPr>
        <p:spPr>
          <a:xfrm>
            <a:off x="8479690" y="1699862"/>
            <a:ext cx="920967" cy="605897"/>
          </a:xfrm>
          <a:prstGeom prst="rect">
            <a:avLst/>
          </a:prstGeom>
          <a:no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3322" name="テキスト ボックス 14"/>
          <p:cNvSpPr txBox="1">
            <a:spLocks noChangeArrowheads="1"/>
          </p:cNvSpPr>
          <p:nvPr/>
        </p:nvSpPr>
        <p:spPr bwMode="auto">
          <a:xfrm>
            <a:off x="5188208" y="1698505"/>
            <a:ext cx="3015569" cy="200055"/>
          </a:xfrm>
          <a:prstGeom prst="rect">
            <a:avLst/>
          </a:prstGeom>
          <a:noFill/>
          <a:ln w="9525">
            <a:noFill/>
            <a:miter lim="800000"/>
            <a:headEnd/>
            <a:tailEnd/>
          </a:ln>
        </p:spPr>
        <p:txBody>
          <a:bodyPr wrap="none">
            <a:spAutoFit/>
          </a:bodyPr>
          <a:lstStyle/>
          <a:p>
            <a:r>
              <a:rPr lang="ja-JP" altLang="en-US" sz="700">
                <a:latin typeface="ヒラギノ角ゴ Pro W6"/>
                <a:ea typeface="ヒラギノ角ゴ Pro W6"/>
                <a:cs typeface="ヒラギノ角ゴ Pro W6"/>
              </a:rPr>
              <a:t>所属名または活動名　</a:t>
            </a:r>
            <a:r>
              <a:rPr lang="en-US" altLang="ja-JP" sz="700" dirty="0">
                <a:latin typeface="ヒラギノ角ゴ Pro W6"/>
                <a:ea typeface="ヒラギノ角ゴ Pro W6"/>
                <a:cs typeface="ヒラギノ角ゴ Pro W6"/>
              </a:rPr>
              <a:t>※</a:t>
            </a:r>
            <a:r>
              <a:rPr lang="ja-JP" altLang="en-US" sz="700">
                <a:latin typeface="ヒラギノ角ゴ Pro W6"/>
                <a:ea typeface="ヒラギノ角ゴ Pro W6"/>
                <a:cs typeface="ヒラギノ角ゴ Pro W6"/>
              </a:rPr>
              <a:t>インハウスの方も必ず記入ください。</a:t>
            </a:r>
            <a:r>
              <a:rPr lang="en-US" altLang="ja-JP" sz="700" dirty="0">
                <a:latin typeface="ヒラギノ角ゴ Pro W6"/>
                <a:ea typeface="ヒラギノ角ゴ Pro W6"/>
                <a:cs typeface="ヒラギノ角ゴ Pro W6"/>
              </a:rPr>
              <a:t>[</a:t>
            </a:r>
            <a:r>
              <a:rPr lang="ja-JP" altLang="en-US" sz="700">
                <a:latin typeface="ヒラギノ角ゴ Pro W6"/>
                <a:ea typeface="ヒラギノ角ゴ Pro W6"/>
                <a:cs typeface="ヒラギノ角ゴ Pro W6"/>
              </a:rPr>
              <a:t>非公開</a:t>
            </a:r>
            <a:r>
              <a:rPr lang="en-US" altLang="ja-JP" sz="700" dirty="0">
                <a:latin typeface="ヒラギノ角ゴ Pro W6"/>
                <a:ea typeface="ヒラギノ角ゴ Pro W6"/>
                <a:cs typeface="ヒラギノ角ゴ Pro W6"/>
              </a:rPr>
              <a:t>]</a:t>
            </a:r>
            <a:endParaRPr lang="ja-JP" altLang="en-US" sz="700">
              <a:latin typeface="ヒラギノ角ゴ Pro W6"/>
              <a:ea typeface="ヒラギノ角ゴ Pro W6"/>
              <a:cs typeface="ヒラギノ角ゴ Pro W6"/>
            </a:endParaRPr>
          </a:p>
        </p:txBody>
      </p:sp>
      <p:sp>
        <p:nvSpPr>
          <p:cNvPr id="20" name="正方形/長方形 19"/>
          <p:cNvSpPr/>
          <p:nvPr/>
        </p:nvSpPr>
        <p:spPr>
          <a:xfrm>
            <a:off x="476548" y="2306664"/>
            <a:ext cx="8924109" cy="538487"/>
          </a:xfrm>
          <a:prstGeom prst="rect">
            <a:avLst/>
          </a:prstGeom>
          <a:no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3324" name="テキスト ボックス 20"/>
          <p:cNvSpPr txBox="1">
            <a:spLocks noChangeArrowheads="1"/>
          </p:cNvSpPr>
          <p:nvPr/>
        </p:nvSpPr>
        <p:spPr bwMode="auto">
          <a:xfrm>
            <a:off x="467660" y="2319875"/>
            <a:ext cx="902811" cy="200055"/>
          </a:xfrm>
          <a:prstGeom prst="rect">
            <a:avLst/>
          </a:prstGeom>
          <a:noFill/>
          <a:ln w="9525">
            <a:noFill/>
            <a:miter lim="800000"/>
            <a:headEnd/>
            <a:tailEnd/>
          </a:ln>
        </p:spPr>
        <p:txBody>
          <a:bodyPr wrap="none">
            <a:spAutoFit/>
          </a:bodyPr>
          <a:lstStyle/>
          <a:p>
            <a:r>
              <a:rPr lang="ja-JP" altLang="en-US" sz="700" dirty="0">
                <a:solidFill>
                  <a:srgbClr val="000000"/>
                </a:solidFill>
                <a:latin typeface="ヒラギノ角ゴ Pro W6"/>
                <a:ea typeface="ヒラギノ角ゴ Pro W6"/>
                <a:cs typeface="ヒラギノ角ゴ Pro W6"/>
              </a:rPr>
              <a:t>連絡先</a:t>
            </a:r>
            <a:r>
              <a:rPr lang="ja-JP" altLang="en-US" sz="700" dirty="0">
                <a:solidFill>
                  <a:srgbClr val="0000FF"/>
                </a:solidFill>
                <a:latin typeface="ヒラギノ角ゴ Pro W6"/>
                <a:ea typeface="ヒラギノ角ゴ Pro W6"/>
                <a:cs typeface="ヒラギノ角ゴ Pro W6"/>
              </a:rPr>
              <a:t>　　</a:t>
            </a:r>
            <a:r>
              <a:rPr lang="ja-JP" altLang="en-US" sz="700" dirty="0">
                <a:latin typeface="ヒラギノ角ゴ Pro W6"/>
                <a:ea typeface="ヒラギノ角ゴ Pro W6"/>
                <a:cs typeface="ヒラギノ角ゴ Pro W6"/>
              </a:rPr>
              <a:t>　　</a:t>
            </a:r>
            <a:r>
              <a:rPr lang="en-US" altLang="ja-JP" sz="700" dirty="0">
                <a:latin typeface="ヒラギノ角ゴ Pro W6"/>
                <a:ea typeface="ヒラギノ角ゴ Pro W6"/>
                <a:cs typeface="ヒラギノ角ゴ Pro W6"/>
              </a:rPr>
              <a:t>〒</a:t>
            </a:r>
            <a:endParaRPr lang="ja-JP" altLang="en-US" sz="700" dirty="0">
              <a:latin typeface="ヒラギノ角ゴ Pro W6"/>
              <a:ea typeface="ヒラギノ角ゴ Pro W6"/>
              <a:cs typeface="ヒラギノ角ゴ Pro W6"/>
            </a:endParaRPr>
          </a:p>
        </p:txBody>
      </p:sp>
      <p:sp>
        <p:nvSpPr>
          <p:cNvPr id="13325" name="テキスト ボックス 24"/>
          <p:cNvSpPr txBox="1">
            <a:spLocks noChangeArrowheads="1"/>
          </p:cNvSpPr>
          <p:nvPr/>
        </p:nvSpPr>
        <p:spPr bwMode="auto">
          <a:xfrm>
            <a:off x="4879173" y="2363073"/>
            <a:ext cx="377026" cy="200055"/>
          </a:xfrm>
          <a:prstGeom prst="rect">
            <a:avLst/>
          </a:prstGeom>
          <a:noFill/>
          <a:ln w="9525">
            <a:noFill/>
            <a:miter lim="800000"/>
            <a:headEnd/>
            <a:tailEnd/>
          </a:ln>
        </p:spPr>
        <p:txBody>
          <a:bodyPr wrap="none">
            <a:spAutoFit/>
          </a:bodyPr>
          <a:lstStyle/>
          <a:p>
            <a:r>
              <a:rPr lang="en-US" altLang="ja-JP" sz="700" dirty="0">
                <a:latin typeface="ヒラギノ角ゴ Pro W6"/>
                <a:ea typeface="ヒラギノ角ゴ Pro W6"/>
                <a:cs typeface="ヒラギノ角ゴ Pro W6"/>
              </a:rPr>
              <a:t>TEL</a:t>
            </a:r>
            <a:endParaRPr lang="ja-JP" altLang="en-US" sz="700">
              <a:latin typeface="ヒラギノ角ゴ Pro W6"/>
              <a:ea typeface="ヒラギノ角ゴ Pro W6"/>
              <a:cs typeface="ヒラギノ角ゴ Pro W6"/>
            </a:endParaRPr>
          </a:p>
        </p:txBody>
      </p:sp>
      <p:sp>
        <p:nvSpPr>
          <p:cNvPr id="13327" name="テキスト ボックス 26"/>
          <p:cNvSpPr txBox="1">
            <a:spLocks noChangeArrowheads="1"/>
          </p:cNvSpPr>
          <p:nvPr/>
        </p:nvSpPr>
        <p:spPr bwMode="auto">
          <a:xfrm>
            <a:off x="4879173" y="2595570"/>
            <a:ext cx="691615" cy="200055"/>
          </a:xfrm>
          <a:prstGeom prst="rect">
            <a:avLst/>
          </a:prstGeom>
          <a:noFill/>
          <a:ln w="9525">
            <a:noFill/>
            <a:miter lim="800000"/>
            <a:headEnd/>
            <a:tailEnd/>
          </a:ln>
        </p:spPr>
        <p:txBody>
          <a:bodyPr wrap="square">
            <a:spAutoFit/>
          </a:bodyPr>
          <a:lstStyle/>
          <a:p>
            <a:r>
              <a:rPr lang="en-US" altLang="ja-JP" sz="700" dirty="0">
                <a:solidFill>
                  <a:srgbClr val="000000"/>
                </a:solidFill>
                <a:latin typeface="ヒラギノ角ゴ Pro W6"/>
                <a:ea typeface="ヒラギノ角ゴ Pro W6"/>
                <a:cs typeface="ヒラギノ角ゴ Pro W6"/>
              </a:rPr>
              <a:t>E-mail</a:t>
            </a:r>
            <a:endParaRPr lang="ja-JP" altLang="en-US" sz="700" dirty="0">
              <a:solidFill>
                <a:srgbClr val="000000"/>
              </a:solidFill>
              <a:latin typeface="ヒラギノ角ゴ Pro W6"/>
              <a:ea typeface="ヒラギノ角ゴ Pro W6"/>
              <a:cs typeface="ヒラギノ角ゴ Pro W6"/>
            </a:endParaRPr>
          </a:p>
        </p:txBody>
      </p:sp>
      <p:sp>
        <p:nvSpPr>
          <p:cNvPr id="33" name="正方形/長方形 32"/>
          <p:cNvSpPr/>
          <p:nvPr/>
        </p:nvSpPr>
        <p:spPr>
          <a:xfrm>
            <a:off x="476548" y="2842494"/>
            <a:ext cx="8924110" cy="489508"/>
          </a:xfrm>
          <a:prstGeom prst="rect">
            <a:avLst/>
          </a:prstGeom>
          <a:no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3329" name="テキスト ボックス 33"/>
          <p:cNvSpPr txBox="1">
            <a:spLocks noChangeArrowheads="1"/>
          </p:cNvSpPr>
          <p:nvPr/>
        </p:nvSpPr>
        <p:spPr bwMode="auto">
          <a:xfrm>
            <a:off x="467660" y="2987855"/>
            <a:ext cx="389850" cy="200055"/>
          </a:xfrm>
          <a:prstGeom prst="rect">
            <a:avLst/>
          </a:prstGeom>
          <a:noFill/>
          <a:ln w="9525">
            <a:noFill/>
            <a:miter lim="800000"/>
            <a:headEnd/>
            <a:tailEnd/>
          </a:ln>
        </p:spPr>
        <p:txBody>
          <a:bodyPr wrap="none">
            <a:spAutoFit/>
          </a:bodyPr>
          <a:lstStyle/>
          <a:p>
            <a:r>
              <a:rPr lang="ja-JP" altLang="en-US" sz="700">
                <a:latin typeface="ヒラギノ角ゴ Pro W6"/>
                <a:ea typeface="ヒラギノ角ゴ Pro W6"/>
                <a:cs typeface="ヒラギノ角ゴ Pro W6"/>
              </a:rPr>
              <a:t>業種</a:t>
            </a:r>
          </a:p>
        </p:txBody>
      </p:sp>
      <p:sp>
        <p:nvSpPr>
          <p:cNvPr id="13330" name="テキスト ボックス 34"/>
          <p:cNvSpPr txBox="1">
            <a:spLocks noChangeArrowheads="1"/>
          </p:cNvSpPr>
          <p:nvPr/>
        </p:nvSpPr>
        <p:spPr bwMode="auto">
          <a:xfrm>
            <a:off x="1212222" y="2858091"/>
            <a:ext cx="7015255" cy="440826"/>
          </a:xfrm>
          <a:prstGeom prst="rect">
            <a:avLst/>
          </a:prstGeom>
          <a:noFill/>
          <a:ln w="9525">
            <a:noFill/>
            <a:miter lim="800000"/>
            <a:headEnd/>
            <a:tailEnd/>
          </a:ln>
        </p:spPr>
        <p:txBody>
          <a:bodyPr wrap="square">
            <a:spAutoFit/>
          </a:bodyPr>
          <a:lstStyle/>
          <a:p>
            <a:pPr>
              <a:lnSpc>
                <a:spcPct val="150000"/>
              </a:lnSpc>
            </a:pPr>
            <a:r>
              <a:rPr lang="en-US" altLang="ja-JP" sz="800" dirty="0">
                <a:latin typeface="ヒラギノ角ゴ Pro W6"/>
                <a:ea typeface="ヒラギノ角ゴ Pro W6"/>
                <a:cs typeface="ヒラギノ角ゴ Pro W6"/>
              </a:rPr>
              <a:t>□</a:t>
            </a:r>
            <a:r>
              <a:rPr lang="ja-JP" altLang="en-US" sz="800">
                <a:latin typeface="ヒラギノ角ゴ Pro W6"/>
                <a:ea typeface="ヒラギノ角ゴ Pro W6"/>
                <a:cs typeface="ヒラギノ角ゴ Pro W6"/>
              </a:rPr>
              <a:t>デザイナー　</a:t>
            </a:r>
            <a:r>
              <a:rPr lang="en-US" altLang="ja-JP" sz="800" dirty="0">
                <a:latin typeface="ヒラギノ角ゴ Pro W6"/>
                <a:ea typeface="ヒラギノ角ゴ Pro W6"/>
                <a:cs typeface="ヒラギノ角ゴ Pro W6"/>
              </a:rPr>
              <a:t>[</a:t>
            </a:r>
            <a:r>
              <a:rPr lang="ja-JP" altLang="en-US" sz="800">
                <a:latin typeface="ヒラギノ角ゴ Pro W6"/>
                <a:ea typeface="ヒラギノ角ゴ Pro W6"/>
                <a:cs typeface="ヒラギノ角ゴ Pro W6"/>
              </a:rPr>
              <a:t>分野：</a:t>
            </a:r>
            <a:r>
              <a:rPr lang="en-US" altLang="ja-JP" sz="800" dirty="0">
                <a:latin typeface="ヒラギノ角ゴ Pro W6"/>
                <a:ea typeface="ヒラギノ角ゴ Pro W6"/>
                <a:cs typeface="ヒラギノ角ゴ Pro W6"/>
              </a:rPr>
              <a:t> □</a:t>
            </a:r>
            <a:r>
              <a:rPr lang="ja-JP" altLang="en-US" sz="800">
                <a:latin typeface="ヒラギノ角ゴ Pro W6"/>
                <a:ea typeface="ヒラギノ角ゴ Pro W6"/>
                <a:cs typeface="ヒラギノ角ゴ Pro W6"/>
              </a:rPr>
              <a:t>プロダクト　</a:t>
            </a:r>
            <a:r>
              <a:rPr lang="en-US" altLang="ja-JP" sz="800" dirty="0">
                <a:latin typeface="ヒラギノ角ゴ Pro W6"/>
                <a:ea typeface="ヒラギノ角ゴ Pro W6"/>
                <a:cs typeface="ヒラギノ角ゴ Pro W6"/>
              </a:rPr>
              <a:t>□</a:t>
            </a:r>
            <a:r>
              <a:rPr lang="ja-JP" altLang="en-US" sz="800">
                <a:latin typeface="ヒラギノ角ゴ Pro W6"/>
                <a:ea typeface="ヒラギノ角ゴ Pro W6"/>
                <a:cs typeface="ヒラギノ角ゴ Pro W6"/>
              </a:rPr>
              <a:t>グラフィック　</a:t>
            </a:r>
            <a:r>
              <a:rPr lang="en-US" altLang="ja-JP" sz="800" dirty="0">
                <a:latin typeface="ヒラギノ角ゴ Pro W6"/>
                <a:ea typeface="ヒラギノ角ゴ Pro W6"/>
                <a:cs typeface="ヒラギノ角ゴ Pro W6"/>
              </a:rPr>
              <a:t>□</a:t>
            </a:r>
            <a:r>
              <a:rPr lang="ja-JP" altLang="en-US" sz="800">
                <a:latin typeface="ヒラギノ角ゴ Pro W6"/>
                <a:ea typeface="ヒラギノ角ゴ Pro W6"/>
                <a:cs typeface="ヒラギノ角ゴ Pro W6"/>
              </a:rPr>
              <a:t>インテリア 　</a:t>
            </a:r>
            <a:r>
              <a:rPr lang="en-US" altLang="ja-JP" sz="800" dirty="0">
                <a:latin typeface="ヒラギノ角ゴ Pro W6"/>
                <a:ea typeface="ヒラギノ角ゴ Pro W6"/>
                <a:cs typeface="ヒラギノ角ゴ Pro W6"/>
              </a:rPr>
              <a:t> □</a:t>
            </a:r>
            <a:r>
              <a:rPr lang="ja-JP" altLang="en-US" sz="800">
                <a:latin typeface="ヒラギノ角ゴ Pro W6"/>
                <a:ea typeface="ヒラギノ角ゴ Pro W6"/>
                <a:cs typeface="ヒラギノ角ゴ Pro W6"/>
              </a:rPr>
              <a:t>ウェブ　</a:t>
            </a:r>
            <a:r>
              <a:rPr lang="en-US" altLang="ja-JP" sz="800" dirty="0">
                <a:latin typeface="ヒラギノ角ゴ Pro W6"/>
                <a:ea typeface="ヒラギノ角ゴ Pro W6"/>
                <a:cs typeface="ヒラギノ角ゴ Pro W6"/>
              </a:rPr>
              <a:t>□</a:t>
            </a:r>
            <a:r>
              <a:rPr lang="ja-JP" altLang="en-US" sz="800">
                <a:latin typeface="ヒラギノ角ゴ Pro W6"/>
                <a:ea typeface="ヒラギノ角ゴ Pro W6"/>
                <a:cs typeface="ヒラギノ角ゴ Pro W6"/>
              </a:rPr>
              <a:t>その他（　　　　</a:t>
            </a:r>
            <a:r>
              <a:rPr lang="ja-JP" altLang="en-US" sz="800">
                <a:latin typeface="ヒラギノ角ゴ Pro W6"/>
                <a:ea typeface="ヒラギノ角ゴ Pro W6"/>
                <a:cs typeface="ヒラギノ角ゴ Pro W6"/>
                <a:sym typeface="Wingdings" pitchFamily="2" charset="2"/>
              </a:rPr>
              <a:t>　　　　　　　　　） </a:t>
            </a:r>
            <a:r>
              <a:rPr lang="en-US" altLang="ja-JP" sz="800" dirty="0">
                <a:latin typeface="ヒラギノ角ゴ Pro W6"/>
                <a:ea typeface="ヒラギノ角ゴ Pro W6"/>
                <a:cs typeface="ヒラギノ角ゴ Pro W6"/>
                <a:sym typeface="Wingdings" pitchFamily="2" charset="2"/>
              </a:rPr>
              <a:t>]</a:t>
            </a:r>
            <a:r>
              <a:rPr lang="ja-JP" altLang="en-US" sz="800">
                <a:latin typeface="ヒラギノ角ゴ Pro W6"/>
                <a:ea typeface="ヒラギノ角ゴ Pro W6"/>
                <a:cs typeface="ヒラギノ角ゴ Pro W6"/>
              </a:rPr>
              <a:t> 　</a:t>
            </a:r>
            <a:r>
              <a:rPr lang="en-US" altLang="ja-JP" sz="800" dirty="0">
                <a:latin typeface="ヒラギノ角ゴ Pro W6"/>
                <a:ea typeface="ヒラギノ角ゴ Pro W6"/>
                <a:cs typeface="ヒラギノ角ゴ Pro W6"/>
              </a:rPr>
              <a:t>□</a:t>
            </a:r>
            <a:r>
              <a:rPr lang="ja-JP" altLang="en-US" sz="800" dirty="0">
                <a:latin typeface="ヒラギノ角ゴ Pro W6"/>
                <a:ea typeface="ヒラギノ角ゴ Pro W6"/>
                <a:cs typeface="ヒラギノ角ゴ Pro W6"/>
              </a:rPr>
              <a:t>建築設計</a:t>
            </a:r>
            <a:r>
              <a:rPr lang="ja-JP" altLang="en-US" sz="800">
                <a:latin typeface="ヒラギノ角ゴ Pro W6"/>
                <a:ea typeface="ヒラギノ角ゴ Pro W6"/>
                <a:cs typeface="ヒラギノ角ゴ Pro W6"/>
              </a:rPr>
              <a:t>　</a:t>
            </a:r>
            <a:endParaRPr lang="en-US" altLang="ja-JP" sz="800" dirty="0">
              <a:latin typeface="ヒラギノ角ゴ Pro W6"/>
              <a:ea typeface="ヒラギノ角ゴ Pro W6"/>
              <a:cs typeface="ヒラギノ角ゴ Pro W6"/>
            </a:endParaRPr>
          </a:p>
          <a:p>
            <a:pPr>
              <a:lnSpc>
                <a:spcPct val="150000"/>
              </a:lnSpc>
            </a:pPr>
            <a:r>
              <a:rPr lang="en-US" altLang="ja-JP" sz="800" dirty="0">
                <a:latin typeface="ヒラギノ角ゴ Pro W6"/>
                <a:ea typeface="ヒラギノ角ゴ Pro W6"/>
                <a:cs typeface="ヒラギノ角ゴ Pro W6"/>
              </a:rPr>
              <a:t>□</a:t>
            </a:r>
            <a:r>
              <a:rPr lang="ja-JP" altLang="en-US" sz="800">
                <a:latin typeface="ヒラギノ角ゴ Pro W6"/>
                <a:ea typeface="ヒラギノ角ゴ Pro W6"/>
                <a:cs typeface="ヒラギノ角ゴ Pro W6"/>
              </a:rPr>
              <a:t>アートディレクター　</a:t>
            </a:r>
            <a:r>
              <a:rPr lang="en-US" altLang="ja-JP" sz="800" dirty="0">
                <a:latin typeface="ヒラギノ角ゴ Pro W6"/>
                <a:ea typeface="ヒラギノ角ゴ Pro W6"/>
                <a:cs typeface="ヒラギノ角ゴ Pro W6"/>
              </a:rPr>
              <a:t>□</a:t>
            </a:r>
            <a:r>
              <a:rPr lang="ja-JP" altLang="en-US" sz="800">
                <a:latin typeface="ヒラギノ角ゴ Pro W6"/>
                <a:ea typeface="ヒラギノ角ゴ Pro W6"/>
                <a:cs typeface="ヒラギノ角ゴ Pro W6"/>
              </a:rPr>
              <a:t>プランナー　</a:t>
            </a:r>
            <a:r>
              <a:rPr lang="en-US" altLang="ja-JP" sz="800" dirty="0">
                <a:latin typeface="ヒラギノ角ゴ Pro W6"/>
                <a:ea typeface="ヒラギノ角ゴ Pro W6"/>
                <a:cs typeface="ヒラギノ角ゴ Pro W6"/>
              </a:rPr>
              <a:t>□</a:t>
            </a:r>
            <a:r>
              <a:rPr lang="ja-JP" altLang="en-US" sz="800">
                <a:latin typeface="ヒラギノ角ゴ Pro W6"/>
                <a:ea typeface="ヒラギノ角ゴ Pro W6"/>
                <a:cs typeface="ヒラギノ角ゴ Pro W6"/>
              </a:rPr>
              <a:t>学生　　</a:t>
            </a:r>
            <a:r>
              <a:rPr lang="en-US" altLang="ja-JP" sz="800" dirty="0">
                <a:latin typeface="ヒラギノ角ゴ Pro W6"/>
                <a:ea typeface="ヒラギノ角ゴ Pro W6"/>
                <a:cs typeface="ヒラギノ角ゴ Pro W6"/>
              </a:rPr>
              <a:t>□</a:t>
            </a:r>
            <a:r>
              <a:rPr lang="ja-JP" altLang="en-US" sz="800">
                <a:latin typeface="ヒラギノ角ゴ Pro W6"/>
                <a:ea typeface="ヒラギノ角ゴ Pro W6"/>
                <a:cs typeface="ヒラギノ角ゴ Pro W6"/>
              </a:rPr>
              <a:t>その他（　　　　</a:t>
            </a:r>
            <a:r>
              <a:rPr lang="ja-JP" altLang="en-US" sz="800">
                <a:latin typeface="ヒラギノ角ゴ Pro W6"/>
                <a:ea typeface="ヒラギノ角ゴ Pro W6"/>
                <a:cs typeface="ヒラギノ角ゴ Pro W6"/>
                <a:sym typeface="Wingdings" pitchFamily="2" charset="2"/>
              </a:rPr>
              <a:t>　　　　　</a:t>
            </a:r>
            <a:r>
              <a:rPr lang="en-US" altLang="ja-JP" sz="800" dirty="0">
                <a:latin typeface="ヒラギノ角ゴ Pro W6"/>
                <a:ea typeface="ヒラギノ角ゴ Pro W6"/>
                <a:cs typeface="ヒラギノ角ゴ Pro W6"/>
                <a:sym typeface="Wingdings" pitchFamily="2" charset="2"/>
              </a:rPr>
              <a:t>   </a:t>
            </a:r>
            <a:r>
              <a:rPr lang="ja-JP" altLang="en-US" sz="800">
                <a:latin typeface="ヒラギノ角ゴ Pro W6"/>
                <a:ea typeface="ヒラギノ角ゴ Pro W6"/>
                <a:cs typeface="ヒラギノ角ゴ Pro W6"/>
                <a:sym typeface="Wingdings" pitchFamily="2" charset="2"/>
              </a:rPr>
              <a:t>　　　　）</a:t>
            </a:r>
            <a:r>
              <a:rPr lang="ja-JP" altLang="en-US" sz="800">
                <a:latin typeface="ヒラギノ角ゴ Pro W6"/>
                <a:ea typeface="ヒラギノ角ゴ Pro W6"/>
                <a:cs typeface="ヒラギノ角ゴ Pro W6"/>
              </a:rPr>
              <a:t>　</a:t>
            </a:r>
            <a:endParaRPr lang="ja-JP" altLang="en-US" sz="800" dirty="0">
              <a:latin typeface="ヒラギノ角ゴ Pro W6"/>
              <a:ea typeface="ヒラギノ角ゴ Pro W6"/>
              <a:cs typeface="ヒラギノ角ゴ Pro W6"/>
            </a:endParaRPr>
          </a:p>
        </p:txBody>
      </p:sp>
      <p:sp>
        <p:nvSpPr>
          <p:cNvPr id="36" name="正方形/長方形 35"/>
          <p:cNvSpPr/>
          <p:nvPr/>
        </p:nvSpPr>
        <p:spPr>
          <a:xfrm>
            <a:off x="476548" y="5123646"/>
            <a:ext cx="2123140" cy="288127"/>
          </a:xfrm>
          <a:prstGeom prst="rect">
            <a:avLst/>
          </a:prstGeom>
          <a:no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3332" name="テキスト ボックス 36"/>
          <p:cNvSpPr txBox="1">
            <a:spLocks noChangeArrowheads="1"/>
          </p:cNvSpPr>
          <p:nvPr/>
        </p:nvSpPr>
        <p:spPr bwMode="auto">
          <a:xfrm>
            <a:off x="4912666" y="4126393"/>
            <a:ext cx="1531188" cy="200055"/>
          </a:xfrm>
          <a:prstGeom prst="rect">
            <a:avLst/>
          </a:prstGeom>
          <a:noFill/>
          <a:ln w="9525">
            <a:noFill/>
            <a:miter lim="800000"/>
            <a:headEnd/>
            <a:tailEnd/>
          </a:ln>
        </p:spPr>
        <p:txBody>
          <a:bodyPr wrap="none">
            <a:spAutoFit/>
          </a:bodyPr>
          <a:lstStyle/>
          <a:p>
            <a:r>
              <a:rPr lang="ja-JP" altLang="en-US" sz="700" dirty="0">
                <a:latin typeface="ヒラギノ角ゴ Pro W6"/>
                <a:ea typeface="ヒラギノ角ゴ Pro W6"/>
                <a:cs typeface="ヒラギノ角ゴ Pro W6"/>
              </a:rPr>
              <a:t>応募のきっかけ　（複数選択可）</a:t>
            </a:r>
          </a:p>
        </p:txBody>
      </p:sp>
      <p:sp>
        <p:nvSpPr>
          <p:cNvPr id="13333" name="テキスト ボックス 37"/>
          <p:cNvSpPr txBox="1">
            <a:spLocks noChangeArrowheads="1"/>
          </p:cNvSpPr>
          <p:nvPr/>
        </p:nvSpPr>
        <p:spPr bwMode="auto">
          <a:xfrm>
            <a:off x="4920370" y="4235470"/>
            <a:ext cx="4424723" cy="492186"/>
          </a:xfrm>
          <a:prstGeom prst="rect">
            <a:avLst/>
          </a:prstGeom>
          <a:noFill/>
          <a:ln w="9525">
            <a:noFill/>
            <a:miter lim="800000"/>
            <a:headEnd/>
            <a:tailEnd/>
          </a:ln>
        </p:spPr>
        <p:txBody>
          <a:bodyPr wrap="square">
            <a:spAutoFit/>
          </a:bodyPr>
          <a:lstStyle/>
          <a:p>
            <a:pPr>
              <a:lnSpc>
                <a:spcPct val="150000"/>
              </a:lnSpc>
            </a:pPr>
            <a:r>
              <a:rPr lang="en-US" altLang="ja-JP" sz="600" dirty="0">
                <a:latin typeface="ヒラギノ角ゴ Pro W6"/>
                <a:ea typeface="ヒラギノ角ゴ Pro W6"/>
                <a:cs typeface="ヒラギノ角ゴ Pro W6"/>
              </a:rPr>
              <a:t>□</a:t>
            </a:r>
            <a:r>
              <a:rPr lang="ja-JP" altLang="en-US" sz="600" dirty="0">
                <a:latin typeface="ヒラギノ角ゴ Pro W6"/>
                <a:ea typeface="ヒラギノ角ゴ Pro W6"/>
                <a:cs typeface="ヒラギノ角ゴ Pro W6"/>
              </a:rPr>
              <a:t>東京ビジネスデザインアワード</a:t>
            </a:r>
            <a:r>
              <a:rPr lang="en-US" altLang="ja-JP" sz="600" dirty="0">
                <a:latin typeface="ヒラギノ角ゴ Pro W6"/>
                <a:ea typeface="ヒラギノ角ゴ Pro W6"/>
                <a:cs typeface="ヒラギノ角ゴ Pro W6"/>
              </a:rPr>
              <a:t>HP</a:t>
            </a:r>
            <a:r>
              <a:rPr lang="ja-JP" altLang="ja-JP" sz="600" dirty="0">
                <a:latin typeface="ヒラギノ角ゴ Pro W6"/>
                <a:ea typeface="ヒラギノ角ゴ Pro W6"/>
                <a:cs typeface="ヒラギノ角ゴ Pro W6"/>
              </a:rPr>
              <a:t>　</a:t>
            </a:r>
            <a:r>
              <a:rPr lang="en-US" altLang="ja-JP" sz="600" dirty="0">
                <a:latin typeface="ヒラギノ角ゴ Pro W6"/>
                <a:ea typeface="ヒラギノ角ゴ Pro W6"/>
                <a:cs typeface="ヒラギノ角ゴ Pro W6"/>
              </a:rPr>
              <a:t>□Facebook</a:t>
            </a:r>
            <a:r>
              <a:rPr lang="ja-JP" altLang="en-US" sz="600">
                <a:latin typeface="ヒラギノ角ゴ Pro W6"/>
                <a:ea typeface="ヒラギノ角ゴ Pro W6"/>
                <a:cs typeface="ヒラギノ角ゴ Pro W6"/>
              </a:rPr>
              <a:t>　</a:t>
            </a:r>
            <a:r>
              <a:rPr lang="en-US" altLang="ja-JP" sz="600" dirty="0">
                <a:latin typeface="ヒラギノ角ゴ Pro W6"/>
                <a:ea typeface="ヒラギノ角ゴ Pro W6"/>
                <a:cs typeface="ヒラギノ角ゴ Pro W6"/>
              </a:rPr>
              <a:t> □Instagram</a:t>
            </a:r>
            <a:r>
              <a:rPr lang="ja-JP" altLang="en-US" sz="600">
                <a:latin typeface="ヒラギノ角ゴ Pro W6"/>
                <a:ea typeface="ヒラギノ角ゴ Pro W6"/>
                <a:cs typeface="ヒラギノ角ゴ Pro W6"/>
              </a:rPr>
              <a:t> 　</a:t>
            </a:r>
            <a:r>
              <a:rPr lang="en-US" altLang="ja-JP" sz="600" dirty="0">
                <a:latin typeface="ヒラギノ角ゴ Pro W6"/>
                <a:ea typeface="ヒラギノ角ゴ Pro W6"/>
                <a:cs typeface="ヒラギノ角ゴ Pro W6"/>
              </a:rPr>
              <a:t> □</a:t>
            </a:r>
            <a:r>
              <a:rPr lang="ja-JP" altLang="en-US" sz="600" dirty="0">
                <a:latin typeface="ヒラギノ角ゴ Pro W6"/>
                <a:ea typeface="ヒラギノ角ゴ Pro W6"/>
                <a:cs typeface="ヒラギノ角ゴ Pro W6"/>
              </a:rPr>
              <a:t>産業労働局</a:t>
            </a:r>
            <a:r>
              <a:rPr lang="en-US" altLang="ja-JP" sz="600" dirty="0">
                <a:latin typeface="ヒラギノ角ゴ Pro W6"/>
                <a:ea typeface="ヒラギノ角ゴ Pro W6"/>
                <a:cs typeface="ヒラギノ角ゴ Pro W6"/>
              </a:rPr>
              <a:t>HP</a:t>
            </a:r>
            <a:r>
              <a:rPr lang="ja-JP" altLang="en-US" sz="600" dirty="0">
                <a:latin typeface="ヒラギノ角ゴ Pro W6"/>
                <a:ea typeface="ヒラギノ角ゴ Pro W6"/>
                <a:cs typeface="ヒラギノ角ゴ Pro W6"/>
              </a:rPr>
              <a:t>　</a:t>
            </a:r>
            <a:r>
              <a:rPr lang="en-US" altLang="ja-JP" sz="600" dirty="0">
                <a:latin typeface="ヒラギノ角ゴ Pro W6"/>
                <a:ea typeface="ヒラギノ角ゴ Pro W6"/>
                <a:cs typeface="ヒラギノ角ゴ Pro W6"/>
              </a:rPr>
              <a:t> □</a:t>
            </a:r>
            <a:r>
              <a:rPr lang="ja-JP" altLang="en-US" sz="600" dirty="0">
                <a:latin typeface="ヒラギノ角ゴ Pro W6"/>
                <a:ea typeface="ヒラギノ角ゴ Pro W6"/>
                <a:cs typeface="ヒラギノ角ゴ Pro W6"/>
              </a:rPr>
              <a:t>日本デザイン振興会</a:t>
            </a:r>
            <a:r>
              <a:rPr lang="en-US" altLang="ja-JP" sz="600" dirty="0">
                <a:latin typeface="ヒラギノ角ゴ Pro W6"/>
                <a:ea typeface="ヒラギノ角ゴ Pro W6"/>
                <a:cs typeface="ヒラギノ角ゴ Pro W6"/>
              </a:rPr>
              <a:t>HP</a:t>
            </a:r>
          </a:p>
          <a:p>
            <a:pPr>
              <a:lnSpc>
                <a:spcPct val="150000"/>
              </a:lnSpc>
            </a:pPr>
            <a:r>
              <a:rPr lang="en-US" altLang="ja-JP" sz="600" dirty="0">
                <a:latin typeface="ヒラギノ角ゴ Pro W6"/>
                <a:ea typeface="ヒラギノ角ゴ Pro W6"/>
                <a:cs typeface="ヒラギノ角ゴ Pro W6"/>
              </a:rPr>
              <a:t>□AXIS WEB Magazine</a:t>
            </a:r>
            <a:r>
              <a:rPr lang="ja-JP" altLang="en-US" sz="600" dirty="0">
                <a:latin typeface="ヒラギノ角ゴ Pro W6"/>
                <a:ea typeface="ヒラギノ角ゴ Pro W6"/>
                <a:cs typeface="ヒラギノ角ゴ Pro W6"/>
              </a:rPr>
              <a:t>　</a:t>
            </a:r>
            <a:r>
              <a:rPr lang="en-US" altLang="ja-JP" sz="600" dirty="0">
                <a:latin typeface="ヒラギノ角ゴ Pro W6"/>
                <a:ea typeface="ヒラギノ角ゴ Pro W6"/>
                <a:cs typeface="ヒラギノ角ゴ Pro W6"/>
              </a:rPr>
              <a:t>□</a:t>
            </a:r>
            <a:r>
              <a:rPr lang="ja-JP" altLang="en-US" sz="600">
                <a:latin typeface="ヒラギノ角ゴ Pro W6"/>
                <a:ea typeface="ヒラギノ角ゴ Pro W6"/>
                <a:cs typeface="ヒラギノ角ゴ Pro W6"/>
              </a:rPr>
              <a:t>デザイン情報サイト</a:t>
            </a:r>
            <a:r>
              <a:rPr lang="en-US" altLang="ja-JP" sz="600" dirty="0">
                <a:latin typeface="ヒラギノ角ゴ Pro W6"/>
                <a:ea typeface="ヒラギノ角ゴ Pro W6"/>
                <a:cs typeface="ヒラギノ角ゴ Pro W6"/>
              </a:rPr>
              <a:t>JDN</a:t>
            </a:r>
            <a:r>
              <a:rPr lang="ja-JP" altLang="en-US" sz="600">
                <a:latin typeface="ヒラギノ角ゴ Pro W6"/>
                <a:ea typeface="ヒラギノ角ゴ Pro W6"/>
                <a:cs typeface="ヒラギノ角ゴ Pro W6"/>
              </a:rPr>
              <a:t>　</a:t>
            </a:r>
            <a:r>
              <a:rPr lang="en-US" altLang="ja-JP" sz="600" dirty="0">
                <a:latin typeface="ヒラギノ角ゴ Pro W6"/>
                <a:ea typeface="ヒラギノ角ゴ Pro W6"/>
                <a:cs typeface="ヒラギノ角ゴ Pro W6"/>
              </a:rPr>
              <a:t>□</a:t>
            </a:r>
            <a:r>
              <a:rPr lang="ja-JP" altLang="en-US" sz="600" dirty="0">
                <a:latin typeface="ヒラギノ角ゴ Pro W6"/>
                <a:ea typeface="ヒラギノ角ゴ Pro W6"/>
                <a:cs typeface="ヒラギノ角ゴ Pro W6"/>
              </a:rPr>
              <a:t>コンテスト</a:t>
            </a:r>
            <a:r>
              <a:rPr lang="ja-JP" altLang="en-US" sz="600">
                <a:latin typeface="ヒラギノ角ゴ Pro W6"/>
                <a:ea typeface="ヒラギノ角ゴ Pro W6"/>
                <a:cs typeface="ヒラギノ角ゴ Pro W6"/>
              </a:rPr>
              <a:t>情報サイト登竜門</a:t>
            </a:r>
            <a:r>
              <a:rPr lang="ja-JP" altLang="ja-JP" sz="600">
                <a:latin typeface="ヒラギノ角ゴ Pro W6"/>
                <a:ea typeface="ヒラギノ角ゴ Pro W6"/>
                <a:cs typeface="ヒラギノ角ゴ Pro W6"/>
              </a:rPr>
              <a:t>　</a:t>
            </a:r>
            <a:r>
              <a:rPr lang="en-US" altLang="ja-JP" sz="600" dirty="0">
                <a:latin typeface="ヒラギノ角ゴ Pro W6"/>
                <a:ea typeface="ヒラギノ角ゴ Pro W6"/>
                <a:cs typeface="ヒラギノ角ゴ Pro W6"/>
              </a:rPr>
              <a:t> </a:t>
            </a:r>
          </a:p>
          <a:p>
            <a:pPr>
              <a:lnSpc>
                <a:spcPct val="150000"/>
              </a:lnSpc>
            </a:pPr>
            <a:r>
              <a:rPr lang="en-US" altLang="ja-JP" sz="600" dirty="0">
                <a:latin typeface="ヒラギノ角ゴ Pro W6"/>
                <a:ea typeface="ヒラギノ角ゴ Pro W6"/>
                <a:cs typeface="ヒラギノ角ゴ Pro W6"/>
              </a:rPr>
              <a:t>□</a:t>
            </a:r>
            <a:r>
              <a:rPr lang="ja-JP" altLang="en-US" sz="600">
                <a:latin typeface="ヒラギノ角ゴ Pro W6"/>
                <a:ea typeface="ヒラギノ角ゴ Pro W6"/>
                <a:cs typeface="ヒラギノ角ゴ Pro W6"/>
              </a:rPr>
              <a:t>友人・知人　</a:t>
            </a:r>
            <a:r>
              <a:rPr lang="en-US" altLang="ja-JP" sz="600" dirty="0">
                <a:latin typeface="ヒラギノ角ゴ Pro W6"/>
                <a:ea typeface="ヒラギノ角ゴ Pro W6"/>
                <a:cs typeface="ヒラギノ角ゴ Pro W6"/>
              </a:rPr>
              <a:t> □</a:t>
            </a:r>
            <a:r>
              <a:rPr lang="ja-JP" altLang="en-US" sz="600">
                <a:latin typeface="ヒラギノ角ゴ Pro W6"/>
                <a:ea typeface="ヒラギノ角ゴ Pro W6"/>
                <a:cs typeface="ヒラギノ角ゴ Pro W6"/>
              </a:rPr>
              <a:t>チラシ・パンフレット　</a:t>
            </a:r>
            <a:r>
              <a:rPr lang="en-US" altLang="ja-JP" sz="600" dirty="0">
                <a:latin typeface="ヒラギノ角ゴ Pro W6"/>
                <a:ea typeface="ヒラギノ角ゴ Pro W6"/>
                <a:cs typeface="ヒラギノ角ゴ Pro W6"/>
              </a:rPr>
              <a:t>□</a:t>
            </a:r>
            <a:r>
              <a:rPr lang="ja-JP" altLang="en-US" sz="600">
                <a:latin typeface="ヒラギノ角ゴ Pro W6"/>
                <a:ea typeface="ヒラギノ角ゴ Pro W6"/>
                <a:cs typeface="ヒラギノ角ゴ Pro W6"/>
              </a:rPr>
              <a:t>その他（　　　　　　　　　　　　　　　　　　　　　　　　　　　　　　）</a:t>
            </a:r>
            <a:endParaRPr lang="ja-JP" altLang="en-US" sz="600" dirty="0">
              <a:latin typeface="ヒラギノ角ゴ Pro W6"/>
              <a:ea typeface="ヒラギノ角ゴ Pro W6"/>
              <a:cs typeface="ヒラギノ角ゴ Pro W6"/>
            </a:endParaRPr>
          </a:p>
        </p:txBody>
      </p:sp>
      <p:sp>
        <p:nvSpPr>
          <p:cNvPr id="39" name="正方形/長方形 38"/>
          <p:cNvSpPr/>
          <p:nvPr/>
        </p:nvSpPr>
        <p:spPr>
          <a:xfrm>
            <a:off x="4948591" y="3420944"/>
            <a:ext cx="4452066" cy="686055"/>
          </a:xfrm>
          <a:prstGeom prst="rect">
            <a:avLst/>
          </a:prstGeom>
          <a:no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3335" name="テキスト ボックス 39"/>
          <p:cNvSpPr txBox="1">
            <a:spLocks noChangeArrowheads="1"/>
          </p:cNvSpPr>
          <p:nvPr/>
        </p:nvSpPr>
        <p:spPr bwMode="auto">
          <a:xfrm>
            <a:off x="4917681" y="3429368"/>
            <a:ext cx="556563" cy="200055"/>
          </a:xfrm>
          <a:prstGeom prst="rect">
            <a:avLst/>
          </a:prstGeom>
          <a:noFill/>
          <a:ln w="9525">
            <a:noFill/>
            <a:miter lim="800000"/>
            <a:headEnd/>
            <a:tailEnd/>
          </a:ln>
        </p:spPr>
        <p:txBody>
          <a:bodyPr wrap="none">
            <a:spAutoFit/>
          </a:bodyPr>
          <a:lstStyle/>
          <a:p>
            <a:r>
              <a:rPr lang="ja-JP" altLang="en-US" sz="700" dirty="0">
                <a:solidFill>
                  <a:srgbClr val="000000"/>
                </a:solidFill>
                <a:latin typeface="ヒラギノ角ゴ Pro W6"/>
                <a:ea typeface="ヒラギノ角ゴ Pro W6"/>
                <a:cs typeface="ヒラギノ角ゴ Pro W6"/>
              </a:rPr>
              <a:t>応募動機</a:t>
            </a:r>
          </a:p>
        </p:txBody>
      </p:sp>
      <p:sp>
        <p:nvSpPr>
          <p:cNvPr id="42" name="正方形/長方形 41"/>
          <p:cNvSpPr/>
          <p:nvPr/>
        </p:nvSpPr>
        <p:spPr>
          <a:xfrm>
            <a:off x="476548" y="948994"/>
            <a:ext cx="8924109" cy="748871"/>
          </a:xfrm>
          <a:prstGeom prst="rect">
            <a:avLst/>
          </a:prstGeom>
          <a:no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3337" name="テキスト ボックス 42"/>
          <p:cNvSpPr txBox="1">
            <a:spLocks noChangeArrowheads="1"/>
          </p:cNvSpPr>
          <p:nvPr/>
        </p:nvSpPr>
        <p:spPr bwMode="auto">
          <a:xfrm>
            <a:off x="434420" y="981902"/>
            <a:ext cx="1555605" cy="200055"/>
          </a:xfrm>
          <a:prstGeom prst="rect">
            <a:avLst/>
          </a:prstGeom>
          <a:noFill/>
          <a:ln w="9525">
            <a:noFill/>
            <a:miter lim="800000"/>
            <a:headEnd/>
            <a:tailEnd/>
          </a:ln>
        </p:spPr>
        <p:txBody>
          <a:bodyPr wrap="none">
            <a:spAutoFit/>
          </a:bodyPr>
          <a:lstStyle/>
          <a:p>
            <a:r>
              <a:rPr lang="ja-JP" altLang="en-US" sz="700" dirty="0">
                <a:latin typeface="ヒラギノ角ゴ Pro W6"/>
                <a:ea typeface="ヒラギノ角ゴ Pro W6"/>
                <a:cs typeface="ヒラギノ角ゴ Pro W6"/>
              </a:rPr>
              <a:t>提案の概要（</a:t>
            </a:r>
            <a:r>
              <a:rPr lang="en-US" altLang="ja-JP" sz="700" dirty="0">
                <a:latin typeface="ヒラギノ角ゴ Pro W6"/>
                <a:ea typeface="ヒラギノ角ゴ Pro W6"/>
                <a:cs typeface="ヒラギノ角ゴ Pro W6"/>
              </a:rPr>
              <a:t>150〜200</a:t>
            </a:r>
            <a:r>
              <a:rPr lang="ja-JP" altLang="en-US" sz="700" dirty="0">
                <a:latin typeface="ヒラギノ角ゴ Pro W6"/>
                <a:ea typeface="ヒラギノ角ゴ Pro W6"/>
                <a:cs typeface="ヒラギノ角ゴ Pro W6"/>
              </a:rPr>
              <a:t>字程度）</a:t>
            </a:r>
            <a:endParaRPr lang="en-US" altLang="ja-JP" sz="700" dirty="0">
              <a:latin typeface="ヒラギノ角ゴ Pro W6"/>
              <a:ea typeface="ヒラギノ角ゴ Pro W6"/>
              <a:cs typeface="ヒラギノ角ゴ Pro W6"/>
            </a:endParaRPr>
          </a:p>
        </p:txBody>
      </p:sp>
      <p:sp>
        <p:nvSpPr>
          <p:cNvPr id="13338" name="テキスト ボックス 12"/>
          <p:cNvSpPr txBox="1">
            <a:spLocks noChangeArrowheads="1"/>
          </p:cNvSpPr>
          <p:nvPr/>
        </p:nvSpPr>
        <p:spPr bwMode="auto">
          <a:xfrm>
            <a:off x="445428" y="2114514"/>
            <a:ext cx="723275" cy="200055"/>
          </a:xfrm>
          <a:prstGeom prst="rect">
            <a:avLst/>
          </a:prstGeom>
          <a:noFill/>
          <a:ln w="9525">
            <a:noFill/>
            <a:miter lim="800000"/>
            <a:headEnd/>
            <a:tailEnd/>
          </a:ln>
        </p:spPr>
        <p:txBody>
          <a:bodyPr wrap="none">
            <a:spAutoFit/>
          </a:bodyPr>
          <a:lstStyle/>
          <a:p>
            <a:r>
              <a:rPr lang="ja-JP" altLang="en-US" sz="700">
                <a:latin typeface="ヒラギノ角ゴ Pro W6"/>
                <a:ea typeface="ヒラギノ角ゴ Pro W6"/>
                <a:cs typeface="ヒラギノ角ゴ Pro W6"/>
              </a:rPr>
              <a:t>（フリガナ）</a:t>
            </a:r>
            <a:endParaRPr lang="ja-JP" altLang="en-US" sz="700" dirty="0">
              <a:solidFill>
                <a:srgbClr val="000000"/>
              </a:solidFill>
              <a:latin typeface="ヒラギノ角ゴ Pro W6"/>
              <a:ea typeface="ヒラギノ角ゴ Pro W6"/>
              <a:cs typeface="ヒラギノ角ゴ Pro W6"/>
            </a:endParaRPr>
          </a:p>
        </p:txBody>
      </p:sp>
      <p:sp>
        <p:nvSpPr>
          <p:cNvPr id="2" name="テキスト ボックス 1">
            <a:extLst>
              <a:ext uri="{FF2B5EF4-FFF2-40B4-BE49-F238E27FC236}">
                <a16:creationId xmlns:a16="http://schemas.microsoft.com/office/drawing/2014/main" id="{68EEDB40-1DD9-4173-9B5E-E1564B5073C7}"/>
              </a:ext>
            </a:extLst>
          </p:cNvPr>
          <p:cNvSpPr txBox="1"/>
          <p:nvPr/>
        </p:nvSpPr>
        <p:spPr>
          <a:xfrm>
            <a:off x="3303445" y="1877275"/>
            <a:ext cx="287258" cy="215444"/>
          </a:xfrm>
          <a:prstGeom prst="rect">
            <a:avLst/>
          </a:prstGeom>
          <a:noFill/>
        </p:spPr>
        <p:txBody>
          <a:bodyPr wrap="none" rtlCol="0">
            <a:spAutoFit/>
          </a:bodyPr>
          <a:lstStyle/>
          <a:p>
            <a:r>
              <a:rPr kumimoji="1" lang="ja-JP" altLang="en-US" sz="800" dirty="0"/>
              <a:t>印</a:t>
            </a:r>
          </a:p>
        </p:txBody>
      </p:sp>
      <p:sp>
        <p:nvSpPr>
          <p:cNvPr id="3" name="テキスト ボックス 2">
            <a:extLst>
              <a:ext uri="{FF2B5EF4-FFF2-40B4-BE49-F238E27FC236}">
                <a16:creationId xmlns:a16="http://schemas.microsoft.com/office/drawing/2014/main" id="{1AC3C445-EFB9-43E1-8400-85DA54C3C2F7}"/>
              </a:ext>
            </a:extLst>
          </p:cNvPr>
          <p:cNvSpPr txBox="1"/>
          <p:nvPr/>
        </p:nvSpPr>
        <p:spPr>
          <a:xfrm>
            <a:off x="3709416" y="1803733"/>
            <a:ext cx="1575264" cy="369332"/>
          </a:xfrm>
          <a:prstGeom prst="rect">
            <a:avLst/>
          </a:prstGeom>
          <a:noFill/>
        </p:spPr>
        <p:txBody>
          <a:bodyPr wrap="square" rtlCol="0">
            <a:spAutoFit/>
          </a:bodyPr>
          <a:lstStyle/>
          <a:p>
            <a:r>
              <a:rPr kumimoji="1" lang="ja-JP" altLang="en-US" sz="600" dirty="0">
                <a:latin typeface="Hiragino Kaku Gothic Pro W3" panose="020B0300000000000000" pitchFamily="34" charset="-128"/>
                <a:ea typeface="Hiragino Kaku Gothic Pro W3" panose="020B0300000000000000" pitchFamily="34" charset="-128"/>
              </a:rPr>
              <a:t>受賞後の賞金の支払に必要であるため、</a:t>
            </a:r>
            <a:endParaRPr kumimoji="1" lang="en-US" altLang="ja-JP" sz="600" dirty="0">
              <a:latin typeface="Hiragino Kaku Gothic Pro W3" panose="020B0300000000000000" pitchFamily="34" charset="-128"/>
              <a:ea typeface="Hiragino Kaku Gothic Pro W3" panose="020B0300000000000000" pitchFamily="34" charset="-128"/>
            </a:endParaRPr>
          </a:p>
          <a:p>
            <a:r>
              <a:rPr kumimoji="1" lang="ja-JP" altLang="en-US" sz="600" dirty="0">
                <a:latin typeface="Hiragino Kaku Gothic Pro W3" panose="020B0300000000000000" pitchFamily="34" charset="-128"/>
                <a:ea typeface="Hiragino Kaku Gothic Pro W3" panose="020B0300000000000000" pitchFamily="34" charset="-128"/>
              </a:rPr>
              <a:t>提案者個人</a:t>
            </a:r>
            <a:r>
              <a:rPr lang="ja-JP" altLang="en-US" sz="600" dirty="0">
                <a:latin typeface="Hiragino Kaku Gothic Pro W3" panose="020B0300000000000000" pitchFamily="34" charset="-128"/>
                <a:ea typeface="Hiragino Kaku Gothic Pro W3" panose="020B0300000000000000" pitchFamily="34" charset="-128"/>
              </a:rPr>
              <a:t>又はグループ代表者</a:t>
            </a:r>
            <a:r>
              <a:rPr kumimoji="1" lang="ja-JP" altLang="en-US" sz="600" dirty="0">
                <a:latin typeface="Hiragino Kaku Gothic Pro W3" panose="020B0300000000000000" pitchFamily="34" charset="-128"/>
                <a:ea typeface="Hiragino Kaku Gothic Pro W3" panose="020B0300000000000000" pitchFamily="34" charset="-128"/>
              </a:rPr>
              <a:t>の押印を忘れないようにしてください。</a:t>
            </a:r>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9752" y="5704840"/>
            <a:ext cx="1141694" cy="898725"/>
          </a:xfrm>
          <a:prstGeom prst="rect">
            <a:avLst/>
          </a:prstGeom>
        </p:spPr>
      </p:pic>
      <p:sp>
        <p:nvSpPr>
          <p:cNvPr id="31" name="正方形/長方形 30">
            <a:extLst>
              <a:ext uri="{FF2B5EF4-FFF2-40B4-BE49-F238E27FC236}">
                <a16:creationId xmlns:a16="http://schemas.microsoft.com/office/drawing/2014/main" id="{33C7B6DB-FD04-4E43-A618-1E0C2E75C9AC}"/>
              </a:ext>
            </a:extLst>
          </p:cNvPr>
          <p:cNvSpPr/>
          <p:nvPr/>
        </p:nvSpPr>
        <p:spPr>
          <a:xfrm>
            <a:off x="7927912" y="98489"/>
            <a:ext cx="1472745" cy="338759"/>
          </a:xfrm>
          <a:prstGeom prst="rect">
            <a:avLst/>
          </a:prstGeom>
          <a:no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2" name="正方形/長方形 31">
            <a:extLst>
              <a:ext uri="{FF2B5EF4-FFF2-40B4-BE49-F238E27FC236}">
                <a16:creationId xmlns:a16="http://schemas.microsoft.com/office/drawing/2014/main" id="{21F0677F-00D3-9D47-93B2-FBAEC43AA86F}"/>
              </a:ext>
            </a:extLst>
          </p:cNvPr>
          <p:cNvSpPr/>
          <p:nvPr/>
        </p:nvSpPr>
        <p:spPr>
          <a:xfrm>
            <a:off x="6621833" y="95811"/>
            <a:ext cx="1304577" cy="335676"/>
          </a:xfrm>
          <a:prstGeom prst="rect">
            <a:avLst/>
          </a:prstGeom>
          <a:no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4" name="テキスト ボックス 8">
            <a:extLst>
              <a:ext uri="{FF2B5EF4-FFF2-40B4-BE49-F238E27FC236}">
                <a16:creationId xmlns:a16="http://schemas.microsoft.com/office/drawing/2014/main" id="{97FE055D-9FD4-9C4B-85A9-B77DDBFDE8D8}"/>
              </a:ext>
            </a:extLst>
          </p:cNvPr>
          <p:cNvSpPr txBox="1">
            <a:spLocks noChangeArrowheads="1"/>
          </p:cNvSpPr>
          <p:nvPr/>
        </p:nvSpPr>
        <p:spPr bwMode="auto">
          <a:xfrm>
            <a:off x="6653325" y="172288"/>
            <a:ext cx="1319171" cy="200055"/>
          </a:xfrm>
          <a:prstGeom prst="rect">
            <a:avLst/>
          </a:prstGeom>
          <a:noFill/>
          <a:ln w="9525">
            <a:noFill/>
            <a:miter lim="800000"/>
            <a:headEnd/>
            <a:tailEnd/>
          </a:ln>
        </p:spPr>
        <p:txBody>
          <a:bodyPr wrap="square">
            <a:spAutoFit/>
          </a:bodyPr>
          <a:lstStyle/>
          <a:p>
            <a:r>
              <a:rPr lang="en-US" altLang="ja-JP" sz="700" dirty="0">
                <a:latin typeface="ヒラギノ角ゴ Pro W6"/>
                <a:ea typeface="ヒラギノ角ゴ Pro W6"/>
                <a:cs typeface="ヒラギノ角ゴ Pro W6"/>
              </a:rPr>
              <a:t>※ </a:t>
            </a:r>
            <a:r>
              <a:rPr lang="ja-JP" altLang="en-US" sz="700">
                <a:latin typeface="ヒラギノ角ゴ Pro W6"/>
                <a:ea typeface="ヒラギノ角ゴ Pro W6"/>
                <a:cs typeface="ヒラギノ角ゴ Pro W6"/>
              </a:rPr>
              <a:t>受付番号（主催者記入）</a:t>
            </a:r>
          </a:p>
        </p:txBody>
      </p:sp>
      <p:sp>
        <p:nvSpPr>
          <p:cNvPr id="35" name="正方形/長方形 34">
            <a:extLst>
              <a:ext uri="{FF2B5EF4-FFF2-40B4-BE49-F238E27FC236}">
                <a16:creationId xmlns:a16="http://schemas.microsoft.com/office/drawing/2014/main" id="{15430D57-3B59-CA4D-9080-8CED5B198EBA}"/>
              </a:ext>
            </a:extLst>
          </p:cNvPr>
          <p:cNvSpPr/>
          <p:nvPr/>
        </p:nvSpPr>
        <p:spPr>
          <a:xfrm>
            <a:off x="4947843" y="4105101"/>
            <a:ext cx="4452820" cy="656480"/>
          </a:xfrm>
          <a:prstGeom prst="rect">
            <a:avLst/>
          </a:prstGeom>
          <a:no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37" name="正方形/長方形 36">
            <a:extLst>
              <a:ext uri="{FF2B5EF4-FFF2-40B4-BE49-F238E27FC236}">
                <a16:creationId xmlns:a16="http://schemas.microsoft.com/office/drawing/2014/main" id="{166A2AE9-5A7C-2A47-9EF0-63389A0D16AB}"/>
              </a:ext>
            </a:extLst>
          </p:cNvPr>
          <p:cNvSpPr/>
          <p:nvPr/>
        </p:nvSpPr>
        <p:spPr>
          <a:xfrm>
            <a:off x="476548" y="3653669"/>
            <a:ext cx="4408645" cy="558050"/>
          </a:xfrm>
          <a:prstGeom prst="rect">
            <a:avLst/>
          </a:prstGeom>
          <a:no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9" name="テキスト ボックス 8">
            <a:extLst>
              <a:ext uri="{FF2B5EF4-FFF2-40B4-BE49-F238E27FC236}">
                <a16:creationId xmlns:a16="http://schemas.microsoft.com/office/drawing/2014/main" id="{B2E9029B-8BC6-5E4F-9711-33A94AEEAF45}"/>
              </a:ext>
            </a:extLst>
          </p:cNvPr>
          <p:cNvSpPr txBox="1"/>
          <p:nvPr/>
        </p:nvSpPr>
        <p:spPr>
          <a:xfrm>
            <a:off x="406760" y="3440212"/>
            <a:ext cx="2544286" cy="215444"/>
          </a:xfrm>
          <a:prstGeom prst="rect">
            <a:avLst/>
          </a:prstGeom>
          <a:noFill/>
        </p:spPr>
        <p:txBody>
          <a:bodyPr wrap="none" rtlCol="0">
            <a:spAutoFit/>
          </a:bodyPr>
          <a:lstStyle/>
          <a:p>
            <a:r>
              <a:rPr kumimoji="1" lang="ja-JP" altLang="en-US" sz="800">
                <a:latin typeface="Hiragino Kaku Gothic Pro W6" panose="020B0300000000000000" pitchFamily="34" charset="-128"/>
                <a:ea typeface="Hiragino Kaku Gothic Pro W6" panose="020B0300000000000000" pitchFamily="34" charset="-128"/>
              </a:rPr>
              <a:t>グループ応募</a:t>
            </a:r>
            <a:r>
              <a:rPr lang="ja-JP" altLang="en-US" sz="800">
                <a:latin typeface="Hiragino Kaku Gothic Pro W6" panose="020B0300000000000000" pitchFamily="34" charset="-128"/>
                <a:ea typeface="Hiragino Kaku Gothic Pro W6" panose="020B0300000000000000" pitchFamily="34" charset="-128"/>
              </a:rPr>
              <a:t>で</a:t>
            </a:r>
            <a:r>
              <a:rPr kumimoji="1" lang="ja-JP" altLang="en-US" sz="800">
                <a:latin typeface="Hiragino Kaku Gothic Pro W6" panose="020B0300000000000000" pitchFamily="34" charset="-128"/>
                <a:ea typeface="Hiragino Kaku Gothic Pro W6" panose="020B0300000000000000" pitchFamily="34" charset="-128"/>
              </a:rPr>
              <a:t>ある場合、以下もご記入ください。</a:t>
            </a:r>
          </a:p>
        </p:txBody>
      </p:sp>
      <p:sp>
        <p:nvSpPr>
          <p:cNvPr id="41" name="テキスト ボックス 40">
            <a:extLst>
              <a:ext uri="{FF2B5EF4-FFF2-40B4-BE49-F238E27FC236}">
                <a16:creationId xmlns:a16="http://schemas.microsoft.com/office/drawing/2014/main" id="{7E017D8C-71E1-2D45-B847-7EB1A22EF8CD}"/>
              </a:ext>
            </a:extLst>
          </p:cNvPr>
          <p:cNvSpPr txBox="1"/>
          <p:nvPr/>
        </p:nvSpPr>
        <p:spPr>
          <a:xfrm>
            <a:off x="410105" y="3685142"/>
            <a:ext cx="1285929" cy="215444"/>
          </a:xfrm>
          <a:prstGeom prst="rect">
            <a:avLst/>
          </a:prstGeom>
          <a:noFill/>
        </p:spPr>
        <p:txBody>
          <a:bodyPr wrap="none" rtlCol="0">
            <a:spAutoFit/>
          </a:bodyPr>
          <a:lstStyle/>
          <a:p>
            <a:r>
              <a:rPr kumimoji="1" lang="ja-JP" altLang="en-US" sz="800">
                <a:latin typeface="Hiragino Kaku Gothic Pro W6" panose="020B0300000000000000" pitchFamily="34" charset="-128"/>
                <a:ea typeface="Hiragino Kaku Gothic Pro W6" panose="020B0300000000000000" pitchFamily="34" charset="-128"/>
              </a:rPr>
              <a:t>グループ名 </a:t>
            </a:r>
            <a:r>
              <a:rPr kumimoji="1" lang="en-US" altLang="ja-JP" sz="800" dirty="0">
                <a:latin typeface="Hiragino Kaku Gothic Pro W6" panose="020B0300000000000000" pitchFamily="34" charset="-128"/>
                <a:ea typeface="Hiragino Kaku Gothic Pro W6" panose="020B0300000000000000" pitchFamily="34" charset="-128"/>
              </a:rPr>
              <a:t>(</a:t>
            </a:r>
            <a:r>
              <a:rPr kumimoji="1" lang="ja-JP" altLang="en-US" sz="800">
                <a:latin typeface="Hiragino Kaku Gothic Pro W6" panose="020B0300000000000000" pitchFamily="34" charset="-128"/>
                <a:ea typeface="Hiragino Kaku Gothic Pro W6" panose="020B0300000000000000" pitchFamily="34" charset="-128"/>
              </a:rPr>
              <a:t>フリガナ）</a:t>
            </a:r>
          </a:p>
        </p:txBody>
      </p:sp>
      <p:sp>
        <p:nvSpPr>
          <p:cNvPr id="43" name="テキスト ボックス 42">
            <a:extLst>
              <a:ext uri="{FF2B5EF4-FFF2-40B4-BE49-F238E27FC236}">
                <a16:creationId xmlns:a16="http://schemas.microsoft.com/office/drawing/2014/main" id="{9F78AE91-6DE7-F744-BAC6-E4AAD7893EC4}"/>
              </a:ext>
            </a:extLst>
          </p:cNvPr>
          <p:cNvSpPr txBox="1"/>
          <p:nvPr/>
        </p:nvSpPr>
        <p:spPr>
          <a:xfrm>
            <a:off x="421595" y="5162867"/>
            <a:ext cx="389161" cy="215444"/>
          </a:xfrm>
          <a:prstGeom prst="rect">
            <a:avLst/>
          </a:prstGeom>
          <a:noFill/>
        </p:spPr>
        <p:txBody>
          <a:bodyPr wrap="square" rtlCol="0">
            <a:spAutoFit/>
          </a:bodyPr>
          <a:lstStyle/>
          <a:p>
            <a:r>
              <a:rPr kumimoji="1" lang="ja-JP" altLang="en-US" sz="800">
                <a:latin typeface="Hiragino Kaku Gothic Pro W6" panose="020B0300000000000000" pitchFamily="34" charset="-128"/>
                <a:ea typeface="Hiragino Kaku Gothic Pro W6" panose="020B0300000000000000" pitchFamily="34" charset="-128"/>
              </a:rPr>
              <a:t>人数</a:t>
            </a:r>
          </a:p>
        </p:txBody>
      </p:sp>
      <p:sp>
        <p:nvSpPr>
          <p:cNvPr id="44" name="テキスト ボックス 43">
            <a:extLst>
              <a:ext uri="{FF2B5EF4-FFF2-40B4-BE49-F238E27FC236}">
                <a16:creationId xmlns:a16="http://schemas.microsoft.com/office/drawing/2014/main" id="{3EE5273C-BD6C-F240-9C18-9A136A1B132F}"/>
              </a:ext>
            </a:extLst>
          </p:cNvPr>
          <p:cNvSpPr txBox="1"/>
          <p:nvPr/>
        </p:nvSpPr>
        <p:spPr>
          <a:xfrm>
            <a:off x="1633877" y="5162867"/>
            <a:ext cx="1019695" cy="215444"/>
          </a:xfrm>
          <a:prstGeom prst="rect">
            <a:avLst/>
          </a:prstGeom>
          <a:noFill/>
        </p:spPr>
        <p:txBody>
          <a:bodyPr wrap="square" rtlCol="0">
            <a:spAutoFit/>
          </a:bodyPr>
          <a:lstStyle/>
          <a:p>
            <a:r>
              <a:rPr kumimoji="1" lang="ja-JP" altLang="en-US" sz="800">
                <a:latin typeface="Hiragino Kaku Gothic Pro W6" panose="020B0300000000000000" pitchFamily="34" charset="-128"/>
                <a:ea typeface="Hiragino Kaku Gothic Pro W6" panose="020B0300000000000000" pitchFamily="34" charset="-128"/>
              </a:rPr>
              <a:t>人（代表者含む）</a:t>
            </a:r>
          </a:p>
        </p:txBody>
      </p:sp>
      <p:sp>
        <p:nvSpPr>
          <p:cNvPr id="45" name="テキスト ボックス 44">
            <a:extLst>
              <a:ext uri="{FF2B5EF4-FFF2-40B4-BE49-F238E27FC236}">
                <a16:creationId xmlns:a16="http://schemas.microsoft.com/office/drawing/2014/main" id="{3BC8DF53-A377-AE40-958C-84FF9596DC9F}"/>
              </a:ext>
            </a:extLst>
          </p:cNvPr>
          <p:cNvSpPr txBox="1"/>
          <p:nvPr/>
        </p:nvSpPr>
        <p:spPr>
          <a:xfrm>
            <a:off x="421595" y="4263527"/>
            <a:ext cx="2407432" cy="215444"/>
          </a:xfrm>
          <a:prstGeom prst="rect">
            <a:avLst/>
          </a:prstGeom>
          <a:noFill/>
        </p:spPr>
        <p:txBody>
          <a:bodyPr wrap="square" rtlCol="0">
            <a:spAutoFit/>
          </a:bodyPr>
          <a:lstStyle/>
          <a:p>
            <a:r>
              <a:rPr kumimoji="1" lang="ja-JP" altLang="en-US" sz="800">
                <a:latin typeface="Hiragino Kaku Gothic Pro W6" panose="020B0300000000000000" pitchFamily="34" charset="-128"/>
                <a:ea typeface="Hiragino Kaku Gothic Pro W6" panose="020B0300000000000000" pitchFamily="34" charset="-128"/>
              </a:rPr>
              <a:t>共同制作者の氏名／フリガナ（代表者除く）</a:t>
            </a:r>
          </a:p>
        </p:txBody>
      </p:sp>
      <p:sp>
        <p:nvSpPr>
          <p:cNvPr id="46" name="テキスト ボックス 45">
            <a:extLst>
              <a:ext uri="{FF2B5EF4-FFF2-40B4-BE49-F238E27FC236}">
                <a16:creationId xmlns:a16="http://schemas.microsoft.com/office/drawing/2014/main" id="{4A7D0C8B-B107-2949-8D15-733D06C590FB}"/>
              </a:ext>
            </a:extLst>
          </p:cNvPr>
          <p:cNvSpPr txBox="1"/>
          <p:nvPr/>
        </p:nvSpPr>
        <p:spPr>
          <a:xfrm>
            <a:off x="2581001" y="5135376"/>
            <a:ext cx="2407432" cy="276999"/>
          </a:xfrm>
          <a:prstGeom prst="rect">
            <a:avLst/>
          </a:prstGeom>
          <a:noFill/>
        </p:spPr>
        <p:txBody>
          <a:bodyPr wrap="square" rtlCol="0">
            <a:spAutoFit/>
          </a:bodyPr>
          <a:lstStyle/>
          <a:p>
            <a:r>
              <a:rPr kumimoji="1" lang="en-US" altLang="ja-JP" sz="600" dirty="0">
                <a:latin typeface="Hiragino Kaku Gothic Pro W3" panose="020B0300000000000000" pitchFamily="34" charset="-128"/>
                <a:ea typeface="Hiragino Kaku Gothic Pro W3" panose="020B0300000000000000" pitchFamily="34" charset="-128"/>
              </a:rPr>
              <a:t>※ </a:t>
            </a:r>
            <a:r>
              <a:rPr kumimoji="1" lang="ja-JP" altLang="en-US" sz="600">
                <a:latin typeface="Hiragino Kaku Gothic Pro W3" panose="020B0300000000000000" pitchFamily="34" charset="-128"/>
                <a:ea typeface="Hiragino Kaku Gothic Pro W3" panose="020B0300000000000000" pitchFamily="34" charset="-128"/>
              </a:rPr>
              <a:t>応募にあたっての確認事項や個人情報の利用及び提供につき共同制作者から同意を得た上でご記入ください。</a:t>
            </a:r>
          </a:p>
        </p:txBody>
      </p:sp>
      <p:sp>
        <p:nvSpPr>
          <p:cNvPr id="47" name="テキスト ボックス 46">
            <a:extLst>
              <a:ext uri="{FF2B5EF4-FFF2-40B4-BE49-F238E27FC236}">
                <a16:creationId xmlns:a16="http://schemas.microsoft.com/office/drawing/2014/main" id="{E1228022-F6F6-CC46-B051-411B50EE0531}"/>
              </a:ext>
            </a:extLst>
          </p:cNvPr>
          <p:cNvSpPr txBox="1"/>
          <p:nvPr/>
        </p:nvSpPr>
        <p:spPr>
          <a:xfrm>
            <a:off x="4956141" y="4791115"/>
            <a:ext cx="4347899" cy="200055"/>
          </a:xfrm>
          <a:prstGeom prst="rect">
            <a:avLst/>
          </a:prstGeom>
          <a:noFill/>
        </p:spPr>
        <p:txBody>
          <a:bodyPr wrap="square" rtlCol="0">
            <a:spAutoFit/>
          </a:bodyPr>
          <a:lstStyle/>
          <a:p>
            <a:r>
              <a:rPr kumimoji="1" lang="ja-JP" altLang="en-US" sz="700" b="1">
                <a:latin typeface="Hiragino Kaku Gothic Pro W6" panose="020B0300000000000000" pitchFamily="34" charset="-128"/>
                <a:ea typeface="Hiragino Kaku Gothic Pro W6" panose="020B0300000000000000" pitchFamily="34" charset="-128"/>
              </a:rPr>
              <a:t>東京ビジネスデザインアワードに応募されたことはありますか？</a:t>
            </a:r>
            <a:endParaRPr kumimoji="1" lang="en-US" altLang="ja-JP" sz="700" b="1" dirty="0">
              <a:latin typeface="Hiragino Kaku Gothic Pro W6" panose="020B0300000000000000" pitchFamily="34" charset="-128"/>
              <a:ea typeface="Hiragino Kaku Gothic Pro W6" panose="020B0300000000000000" pitchFamily="34" charset="-128"/>
            </a:endParaRPr>
          </a:p>
        </p:txBody>
      </p:sp>
      <p:sp>
        <p:nvSpPr>
          <p:cNvPr id="48" name="テキスト ボックス 47">
            <a:extLst>
              <a:ext uri="{FF2B5EF4-FFF2-40B4-BE49-F238E27FC236}">
                <a16:creationId xmlns:a16="http://schemas.microsoft.com/office/drawing/2014/main" id="{A7893BC4-8384-1749-9C69-0D1337FEE517}"/>
              </a:ext>
            </a:extLst>
          </p:cNvPr>
          <p:cNvSpPr txBox="1"/>
          <p:nvPr/>
        </p:nvSpPr>
        <p:spPr>
          <a:xfrm>
            <a:off x="4938602" y="5000521"/>
            <a:ext cx="4452820" cy="200055"/>
          </a:xfrm>
          <a:prstGeom prst="rect">
            <a:avLst/>
          </a:prstGeom>
          <a:noFill/>
        </p:spPr>
        <p:txBody>
          <a:bodyPr wrap="square" rtlCol="0">
            <a:spAutoFit/>
          </a:bodyPr>
          <a:lstStyle/>
          <a:p>
            <a:r>
              <a:rPr lang="ja-JP" altLang="en-US" sz="700" b="1">
                <a:latin typeface="Hiragino Kaku Gothic Pro W6" panose="020B0300000000000000" pitchFamily="34" charset="-128"/>
                <a:ea typeface="Hiragino Kaku Gothic Pro W6" panose="020B0300000000000000" pitchFamily="34" charset="-128"/>
              </a:rPr>
              <a:t>□応募したことがある　　　　　</a:t>
            </a:r>
            <a:r>
              <a:rPr lang="ja-JP" altLang="en-US" sz="700" b="1" dirty="0">
                <a:latin typeface="Hiragino Kaku Gothic Pro W6" panose="020B0300000000000000" pitchFamily="34" charset="-128"/>
                <a:ea typeface="Hiragino Kaku Gothic Pro W6" panose="020B0300000000000000" pitchFamily="34" charset="-128"/>
              </a:rPr>
              <a:t>　</a:t>
            </a:r>
            <a:r>
              <a:rPr kumimoji="1" lang="ja-JP" altLang="en-US" sz="700" b="1">
                <a:latin typeface="Hiragino Kaku Gothic Pro W6" panose="020B0300000000000000" pitchFamily="34" charset="-128"/>
                <a:ea typeface="Hiragino Kaku Gothic Pro W6" panose="020B0300000000000000" pitchFamily="34" charset="-128"/>
              </a:rPr>
              <a:t>□</a:t>
            </a:r>
            <a:r>
              <a:rPr kumimoji="1" lang="ja-JP" altLang="en-US" sz="700" b="1" dirty="0">
                <a:latin typeface="Hiragino Kaku Gothic Pro W6" panose="020B0300000000000000" pitchFamily="34" charset="-128"/>
                <a:ea typeface="Hiragino Kaku Gothic Pro W6" panose="020B0300000000000000" pitchFamily="34" charset="-128"/>
              </a:rPr>
              <a:t>応募したこと</a:t>
            </a:r>
            <a:r>
              <a:rPr kumimoji="1" lang="ja-JP" altLang="en-US" sz="700" b="1">
                <a:latin typeface="Hiragino Kaku Gothic Pro W6" panose="020B0300000000000000" pitchFamily="34" charset="-128"/>
                <a:ea typeface="Hiragino Kaku Gothic Pro W6" panose="020B0300000000000000" pitchFamily="34" charset="-128"/>
              </a:rPr>
              <a:t>がない</a:t>
            </a:r>
            <a:endParaRPr kumimoji="1" lang="en-US" altLang="ja-JP" sz="700" b="1" dirty="0">
              <a:latin typeface="Hiragino Kaku Gothic Pro W6" panose="020B0300000000000000" pitchFamily="34" charset="-128"/>
              <a:ea typeface="Hiragino Kaku Gothic Pro W6" panose="020B0300000000000000" pitchFamily="34" charset="-128"/>
            </a:endParaRPr>
          </a:p>
        </p:txBody>
      </p:sp>
      <p:sp>
        <p:nvSpPr>
          <p:cNvPr id="49" name="テキスト ボックス 48">
            <a:extLst>
              <a:ext uri="{FF2B5EF4-FFF2-40B4-BE49-F238E27FC236}">
                <a16:creationId xmlns:a16="http://schemas.microsoft.com/office/drawing/2014/main" id="{6928C223-1572-0D43-9EDF-A3B438E6484A}"/>
              </a:ext>
            </a:extLst>
          </p:cNvPr>
          <p:cNvSpPr txBox="1"/>
          <p:nvPr/>
        </p:nvSpPr>
        <p:spPr>
          <a:xfrm>
            <a:off x="4956141" y="5304634"/>
            <a:ext cx="4347899" cy="307777"/>
          </a:xfrm>
          <a:prstGeom prst="rect">
            <a:avLst/>
          </a:prstGeom>
          <a:noFill/>
        </p:spPr>
        <p:txBody>
          <a:bodyPr wrap="square" rtlCol="0">
            <a:spAutoFit/>
          </a:bodyPr>
          <a:lstStyle/>
          <a:p>
            <a:r>
              <a:rPr kumimoji="1" lang="ja-JP" altLang="en-US" sz="700" b="1">
                <a:latin typeface="Hiragino Kaku Gothic Pro W6" panose="020B0300000000000000" pitchFamily="34" charset="-128"/>
                <a:ea typeface="Hiragino Kaku Gothic Pro W6" panose="020B0300000000000000" pitchFamily="34" charset="-128"/>
              </a:rPr>
              <a:t>東京ビジネスデザインアワード</a:t>
            </a:r>
            <a:r>
              <a:rPr lang="ja-JP" altLang="en-US" sz="700" b="1">
                <a:latin typeface="Hiragino Kaku Gothic Pro W6" panose="020B0300000000000000" pitchFamily="34" charset="-128"/>
                <a:ea typeface="Hiragino Kaku Gothic Pro W6" panose="020B0300000000000000" pitchFamily="34" charset="-128"/>
              </a:rPr>
              <a:t>の「</a:t>
            </a:r>
            <a:r>
              <a:rPr lang="ja-JP" altLang="en-US" sz="700" b="1" dirty="0">
                <a:latin typeface="Hiragino Kaku Gothic Pro W6" panose="020B0300000000000000" pitchFamily="34" charset="-128"/>
                <a:ea typeface="Hiragino Kaku Gothic Pro W6" panose="020B0300000000000000" pitchFamily="34" charset="-128"/>
              </a:rPr>
              <a:t>提案最終審査（公開プレゼンテーション審査）</a:t>
            </a:r>
            <a:r>
              <a:rPr lang="ja-JP" altLang="en-US" sz="700" b="1">
                <a:latin typeface="Hiragino Kaku Gothic Pro W6" panose="020B0300000000000000" pitchFamily="34" charset="-128"/>
                <a:ea typeface="Hiragino Kaku Gothic Pro W6" panose="020B0300000000000000" pitchFamily="34" charset="-128"/>
              </a:rPr>
              <a:t>」に出場した</a:t>
            </a:r>
            <a:r>
              <a:rPr lang="ja-JP" altLang="en-US" sz="700" b="1" dirty="0">
                <a:latin typeface="Hiragino Kaku Gothic Pro W6" panose="020B0300000000000000" pitchFamily="34" charset="-128"/>
                <a:ea typeface="Hiragino Kaku Gothic Pro W6" panose="020B0300000000000000" pitchFamily="34" charset="-128"/>
              </a:rPr>
              <a:t>ことがある場合</a:t>
            </a:r>
            <a:r>
              <a:rPr lang="ja-JP" altLang="en-US" sz="700" b="1">
                <a:latin typeface="Hiragino Kaku Gothic Pro W6" panose="020B0300000000000000" pitchFamily="34" charset="-128"/>
                <a:ea typeface="Hiragino Kaku Gothic Pro W6" panose="020B0300000000000000" pitchFamily="34" charset="-128"/>
              </a:rPr>
              <a:t>は、直近の出場年度をご記入ください。</a:t>
            </a:r>
            <a:endParaRPr kumimoji="1" lang="en-US" altLang="ja-JP" sz="700" b="1" dirty="0">
              <a:latin typeface="Hiragino Kaku Gothic Pro W6" panose="020B0300000000000000" pitchFamily="34" charset="-128"/>
              <a:ea typeface="Hiragino Kaku Gothic Pro W6" panose="020B0300000000000000" pitchFamily="34" charset="-128"/>
            </a:endParaRPr>
          </a:p>
        </p:txBody>
      </p:sp>
      <p:sp>
        <p:nvSpPr>
          <p:cNvPr id="51" name="正方形/長方形 50">
            <a:extLst>
              <a:ext uri="{FF2B5EF4-FFF2-40B4-BE49-F238E27FC236}">
                <a16:creationId xmlns:a16="http://schemas.microsoft.com/office/drawing/2014/main" id="{0A5650E7-DDED-C340-9FE5-2F72159794E0}"/>
              </a:ext>
            </a:extLst>
          </p:cNvPr>
          <p:cNvSpPr/>
          <p:nvPr/>
        </p:nvSpPr>
        <p:spPr>
          <a:xfrm>
            <a:off x="476548" y="4216658"/>
            <a:ext cx="4408645" cy="902049"/>
          </a:xfrm>
          <a:prstGeom prst="rect">
            <a:avLst/>
          </a:prstGeom>
          <a:no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2" name="正方形/長方形 51">
            <a:extLst>
              <a:ext uri="{FF2B5EF4-FFF2-40B4-BE49-F238E27FC236}">
                <a16:creationId xmlns:a16="http://schemas.microsoft.com/office/drawing/2014/main" id="{7A364D2F-CA27-024E-AA4C-0E4FDFE7AE9E}"/>
              </a:ext>
            </a:extLst>
          </p:cNvPr>
          <p:cNvSpPr/>
          <p:nvPr/>
        </p:nvSpPr>
        <p:spPr>
          <a:xfrm>
            <a:off x="4947844" y="4760742"/>
            <a:ext cx="4452820" cy="489508"/>
          </a:xfrm>
          <a:prstGeom prst="rect">
            <a:avLst/>
          </a:prstGeom>
          <a:no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3" name="正方形/長方形 52">
            <a:extLst>
              <a:ext uri="{FF2B5EF4-FFF2-40B4-BE49-F238E27FC236}">
                <a16:creationId xmlns:a16="http://schemas.microsoft.com/office/drawing/2014/main" id="{655A8C96-B72E-2C43-9C00-4440E12D026C}"/>
              </a:ext>
            </a:extLst>
          </p:cNvPr>
          <p:cNvSpPr/>
          <p:nvPr/>
        </p:nvSpPr>
        <p:spPr>
          <a:xfrm>
            <a:off x="4947837" y="5263520"/>
            <a:ext cx="4452820" cy="552788"/>
          </a:xfrm>
          <a:prstGeom prst="rect">
            <a:avLst/>
          </a:prstGeom>
          <a:no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4" name="テキスト ボックス 14">
            <a:extLst>
              <a:ext uri="{FF2B5EF4-FFF2-40B4-BE49-F238E27FC236}">
                <a16:creationId xmlns:a16="http://schemas.microsoft.com/office/drawing/2014/main" id="{B8CB29A4-231A-EC4F-8E0B-1C32C3A9C6B7}"/>
              </a:ext>
            </a:extLst>
          </p:cNvPr>
          <p:cNvSpPr txBox="1">
            <a:spLocks noChangeArrowheads="1"/>
          </p:cNvSpPr>
          <p:nvPr/>
        </p:nvSpPr>
        <p:spPr bwMode="auto">
          <a:xfrm>
            <a:off x="8439106" y="1713787"/>
            <a:ext cx="364202" cy="200055"/>
          </a:xfrm>
          <a:prstGeom prst="rect">
            <a:avLst/>
          </a:prstGeom>
          <a:noFill/>
          <a:ln w="9525">
            <a:noFill/>
            <a:miter lim="800000"/>
            <a:headEnd/>
            <a:tailEnd/>
          </a:ln>
        </p:spPr>
        <p:txBody>
          <a:bodyPr wrap="none">
            <a:spAutoFit/>
          </a:bodyPr>
          <a:lstStyle/>
          <a:p>
            <a:r>
              <a:rPr lang="ja-JP" altLang="en-US" sz="700">
                <a:latin typeface="ヒラギノ角ゴ Pro W6"/>
                <a:ea typeface="ヒラギノ角ゴ Pro W6"/>
                <a:cs typeface="ヒラギノ角ゴ Pro W6"/>
              </a:rPr>
              <a:t>年齢</a:t>
            </a:r>
          </a:p>
        </p:txBody>
      </p:sp>
      <p:sp>
        <p:nvSpPr>
          <p:cNvPr id="56" name="テキスト ボックス 55">
            <a:extLst>
              <a:ext uri="{FF2B5EF4-FFF2-40B4-BE49-F238E27FC236}">
                <a16:creationId xmlns:a16="http://schemas.microsoft.com/office/drawing/2014/main" id="{698F12E8-0830-2F4D-8FCF-AAF9FE588284}"/>
              </a:ext>
            </a:extLst>
          </p:cNvPr>
          <p:cNvSpPr txBox="1"/>
          <p:nvPr/>
        </p:nvSpPr>
        <p:spPr>
          <a:xfrm>
            <a:off x="9104164" y="2059709"/>
            <a:ext cx="287258" cy="215444"/>
          </a:xfrm>
          <a:prstGeom prst="rect">
            <a:avLst/>
          </a:prstGeom>
          <a:noFill/>
        </p:spPr>
        <p:txBody>
          <a:bodyPr wrap="none" rtlCol="0">
            <a:spAutoFit/>
          </a:bodyPr>
          <a:lstStyle/>
          <a:p>
            <a:r>
              <a:rPr kumimoji="1" lang="ja-JP" altLang="en-US" sz="800"/>
              <a:t>歳</a:t>
            </a:r>
            <a:endParaRPr kumimoji="1" lang="ja-JP" altLang="en-US" sz="800" dirty="0"/>
          </a:p>
        </p:txBody>
      </p:sp>
      <p:sp>
        <p:nvSpPr>
          <p:cNvPr id="8" name="テキスト ボックス 7">
            <a:extLst>
              <a:ext uri="{FF2B5EF4-FFF2-40B4-BE49-F238E27FC236}">
                <a16:creationId xmlns:a16="http://schemas.microsoft.com/office/drawing/2014/main" id="{CDA49D38-86F3-95C0-1D88-8105BD2FF026}"/>
              </a:ext>
            </a:extLst>
          </p:cNvPr>
          <p:cNvSpPr txBox="1"/>
          <p:nvPr/>
        </p:nvSpPr>
        <p:spPr>
          <a:xfrm>
            <a:off x="4947837" y="5591405"/>
            <a:ext cx="4347899" cy="200055"/>
          </a:xfrm>
          <a:prstGeom prst="rect">
            <a:avLst/>
          </a:prstGeom>
          <a:noFill/>
        </p:spPr>
        <p:txBody>
          <a:bodyPr wrap="square" rtlCol="0">
            <a:spAutoFit/>
          </a:bodyPr>
          <a:lstStyle/>
          <a:p>
            <a:r>
              <a:rPr lang="ja-JP" altLang="en-US" sz="700" b="1">
                <a:latin typeface="Hiragino Kaku Gothic Pro W6" panose="020B0300000000000000" pitchFamily="34" charset="-128"/>
                <a:ea typeface="Hiragino Kaku Gothic Pro W6" panose="020B0300000000000000" pitchFamily="34" charset="-128"/>
              </a:rPr>
              <a:t>出場年度（　　　　　　　　　　　　　　　　　　　　　　）</a:t>
            </a:r>
            <a:endParaRPr kumimoji="1" lang="en-US" altLang="ja-JP" sz="700" b="1" dirty="0">
              <a:latin typeface="Hiragino Kaku Gothic Pro W6" panose="020B0300000000000000" pitchFamily="34" charset="-128"/>
              <a:ea typeface="Hiragino Kaku Gothic Pro W6" panose="020B0300000000000000" pitchFamily="34" charset="-128"/>
            </a:endParaRPr>
          </a:p>
        </p:txBody>
      </p:sp>
      <p:sp>
        <p:nvSpPr>
          <p:cNvPr id="5" name="テキスト ボックス 14">
            <a:extLst>
              <a:ext uri="{FF2B5EF4-FFF2-40B4-BE49-F238E27FC236}">
                <a16:creationId xmlns:a16="http://schemas.microsoft.com/office/drawing/2014/main" id="{97F97595-1FC1-AC22-688D-795E1480C58D}"/>
              </a:ext>
            </a:extLst>
          </p:cNvPr>
          <p:cNvSpPr txBox="1">
            <a:spLocks noChangeArrowheads="1"/>
          </p:cNvSpPr>
          <p:nvPr/>
        </p:nvSpPr>
        <p:spPr bwMode="auto">
          <a:xfrm>
            <a:off x="5188208" y="2101933"/>
            <a:ext cx="723275" cy="200055"/>
          </a:xfrm>
          <a:prstGeom prst="rect">
            <a:avLst/>
          </a:prstGeom>
          <a:noFill/>
          <a:ln w="9525">
            <a:noFill/>
            <a:miter lim="800000"/>
            <a:headEnd/>
            <a:tailEnd/>
          </a:ln>
        </p:spPr>
        <p:txBody>
          <a:bodyPr wrap="none">
            <a:spAutoFit/>
          </a:bodyPr>
          <a:lstStyle/>
          <a:p>
            <a:r>
              <a:rPr lang="ja-JP" altLang="en-US" sz="700">
                <a:latin typeface="ヒラギノ角ゴ Pro W6"/>
                <a:ea typeface="ヒラギノ角ゴ Pro W6"/>
                <a:cs typeface="ヒラギノ角ゴ Pro W6"/>
              </a:rPr>
              <a:t>（フリガナ）</a:t>
            </a:r>
          </a:p>
        </p:txBody>
      </p:sp>
      <p:sp>
        <p:nvSpPr>
          <p:cNvPr id="10" name="テキスト ボックス 8">
            <a:extLst>
              <a:ext uri="{FF2B5EF4-FFF2-40B4-BE49-F238E27FC236}">
                <a16:creationId xmlns:a16="http://schemas.microsoft.com/office/drawing/2014/main" id="{1888D78C-9BEB-A895-A108-39394B0A0BAF}"/>
              </a:ext>
            </a:extLst>
          </p:cNvPr>
          <p:cNvSpPr txBox="1">
            <a:spLocks noChangeArrowheads="1"/>
          </p:cNvSpPr>
          <p:nvPr/>
        </p:nvSpPr>
        <p:spPr bwMode="auto">
          <a:xfrm>
            <a:off x="436095" y="237644"/>
            <a:ext cx="4331848" cy="200055"/>
          </a:xfrm>
          <a:prstGeom prst="rect">
            <a:avLst/>
          </a:prstGeom>
          <a:noFill/>
          <a:ln w="9525">
            <a:noFill/>
            <a:miter lim="800000"/>
            <a:headEnd/>
            <a:tailEnd/>
          </a:ln>
        </p:spPr>
        <p:txBody>
          <a:bodyPr wrap="square">
            <a:spAutoFit/>
          </a:bodyPr>
          <a:lstStyle/>
          <a:p>
            <a:r>
              <a:rPr lang="ja-JP" altLang="en-US" sz="700">
                <a:latin typeface="ヒラギノ角ゴ Pro W6"/>
                <a:ea typeface="ヒラギノ角ゴ Pro W6"/>
                <a:cs typeface="ヒラギノ角ゴ Pro W6"/>
              </a:rPr>
              <a:t>＊</a:t>
            </a:r>
            <a:r>
              <a:rPr lang="en-US" altLang="ja-JP" sz="700" dirty="0">
                <a:latin typeface="ヒラギノ角ゴ Pro W6"/>
                <a:ea typeface="ヒラギノ角ゴ Pro W6"/>
                <a:cs typeface="ヒラギノ角ゴ Pro W6"/>
              </a:rPr>
              <a:t> </a:t>
            </a:r>
            <a:r>
              <a:rPr lang="ja-JP" altLang="en-US" sz="700">
                <a:latin typeface="ヒラギノ角ゴ Pro W6"/>
                <a:ea typeface="ヒラギノ角ゴ Pro W6"/>
                <a:cs typeface="ヒラギノ角ゴ Pro W6"/>
              </a:rPr>
              <a:t>応募にあたっては、点数制限を設けております。応募要項を必ず確認の上ご応募ください。</a:t>
            </a:r>
          </a:p>
        </p:txBody>
      </p:sp>
    </p:spTree>
    <p:extLst>
      <p:ext uri="{BB962C8B-B14F-4D97-AF65-F5344CB8AC3E}">
        <p14:creationId xmlns:p14="http://schemas.microsoft.com/office/powerpoint/2010/main" val="381810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テキスト ボックス 4"/>
          <p:cNvSpPr txBox="1">
            <a:spLocks noChangeArrowheads="1"/>
          </p:cNvSpPr>
          <p:nvPr/>
        </p:nvSpPr>
        <p:spPr bwMode="auto">
          <a:xfrm>
            <a:off x="2706952" y="6061075"/>
            <a:ext cx="6328977" cy="369332"/>
          </a:xfrm>
          <a:prstGeom prst="rect">
            <a:avLst/>
          </a:prstGeom>
          <a:noFill/>
          <a:ln w="9525">
            <a:noFill/>
            <a:miter lim="800000"/>
            <a:headEnd/>
            <a:tailEnd/>
          </a:ln>
        </p:spPr>
        <p:txBody>
          <a:bodyPr wrap="none">
            <a:spAutoFit/>
          </a:bodyPr>
          <a:lstStyle/>
          <a:p>
            <a:r>
              <a:rPr lang="en-US" altLang="ja-JP" dirty="0">
                <a:solidFill>
                  <a:srgbClr val="000000"/>
                </a:solidFill>
                <a:latin typeface="ヒラギノ角ゴ Pro W6"/>
                <a:ea typeface="ヒラギノ角ゴ Pro W6"/>
                <a:cs typeface="ヒラギノ角ゴ Pro W6"/>
              </a:rPr>
              <a:t>2025</a:t>
            </a:r>
            <a:r>
              <a:rPr lang="ja-JP" altLang="en-US">
                <a:solidFill>
                  <a:srgbClr val="000000"/>
                </a:solidFill>
                <a:latin typeface="ヒラギノ角ゴ Pro W6"/>
                <a:ea typeface="ヒラギノ角ゴ Pro W6"/>
                <a:cs typeface="ヒラギノ角ゴ Pro W6"/>
              </a:rPr>
              <a:t>年度</a:t>
            </a:r>
            <a:r>
              <a:rPr lang="en-US" altLang="ja-JP" dirty="0">
                <a:solidFill>
                  <a:srgbClr val="000000"/>
                </a:solidFill>
                <a:latin typeface="ヒラギノ角ゴ Pro W6"/>
                <a:ea typeface="ヒラギノ角ゴ Pro W6"/>
                <a:cs typeface="ヒラギノ角ゴ Pro W6"/>
              </a:rPr>
              <a:t> </a:t>
            </a:r>
            <a:r>
              <a:rPr lang="ja-JP" altLang="en-US" dirty="0">
                <a:solidFill>
                  <a:srgbClr val="000000"/>
                </a:solidFill>
                <a:latin typeface="ヒラギノ角ゴ Pro W6"/>
                <a:ea typeface="ヒラギノ角ゴ Pro W6"/>
                <a:cs typeface="ヒラギノ角ゴ Pro W6"/>
              </a:rPr>
              <a:t>東京ビジネスデザインアワード</a:t>
            </a:r>
            <a:r>
              <a:rPr lang="en-US" altLang="ja-JP" dirty="0">
                <a:solidFill>
                  <a:srgbClr val="000000"/>
                </a:solidFill>
                <a:latin typeface="ヒラギノ角ゴ Pro W6"/>
                <a:ea typeface="ヒラギノ角ゴ Pro W6"/>
                <a:cs typeface="ヒラギノ角ゴ Pro W6"/>
              </a:rPr>
              <a:t> </a:t>
            </a:r>
            <a:r>
              <a:rPr lang="ja-JP" altLang="en-US" dirty="0">
                <a:solidFill>
                  <a:srgbClr val="000000"/>
                </a:solidFill>
                <a:latin typeface="ヒラギノ角ゴ Pro W6"/>
                <a:ea typeface="ヒラギノ角ゴ Pro W6"/>
                <a:cs typeface="ヒラギノ角ゴ Pro W6"/>
              </a:rPr>
              <a:t>応募用紙 </a:t>
            </a:r>
            <a:r>
              <a:rPr lang="en-US" altLang="ja-JP" dirty="0">
                <a:solidFill>
                  <a:srgbClr val="000000"/>
                </a:solidFill>
                <a:latin typeface="ヒラギノ角ゴ Pro W6"/>
                <a:ea typeface="ヒラギノ角ゴ Pro W6"/>
                <a:cs typeface="ヒラギノ角ゴ Pro W6"/>
              </a:rPr>
              <a:t>(2/3)</a:t>
            </a:r>
          </a:p>
        </p:txBody>
      </p:sp>
      <p:grpSp>
        <p:nvGrpSpPr>
          <p:cNvPr id="6" name="図形グループ 5"/>
          <p:cNvGrpSpPr/>
          <p:nvPr/>
        </p:nvGrpSpPr>
        <p:grpSpPr>
          <a:xfrm>
            <a:off x="479823" y="3960814"/>
            <a:ext cx="8889603" cy="1546225"/>
            <a:chOff x="442913" y="3960813"/>
            <a:chExt cx="8205787" cy="1546225"/>
          </a:xfrm>
        </p:grpSpPr>
        <p:sp>
          <p:nvSpPr>
            <p:cNvPr id="3" name="正方形/長方形 41"/>
            <p:cNvSpPr/>
            <p:nvPr/>
          </p:nvSpPr>
          <p:spPr>
            <a:xfrm>
              <a:off x="442913" y="3960813"/>
              <a:ext cx="8205787" cy="1546225"/>
            </a:xfrm>
            <a:prstGeom prst="rect">
              <a:avLst/>
            </a:prstGeom>
            <a:no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4342" name="テキスト ボックス 39"/>
            <p:cNvSpPr txBox="1">
              <a:spLocks noChangeArrowheads="1"/>
            </p:cNvSpPr>
            <p:nvPr/>
          </p:nvSpPr>
          <p:spPr bwMode="auto">
            <a:xfrm>
              <a:off x="442913" y="3960813"/>
              <a:ext cx="667638" cy="200055"/>
            </a:xfrm>
            <a:prstGeom prst="rect">
              <a:avLst/>
            </a:prstGeom>
            <a:noFill/>
            <a:ln w="9525">
              <a:noFill/>
              <a:miter lim="800000"/>
              <a:headEnd/>
              <a:tailEnd/>
            </a:ln>
          </p:spPr>
          <p:txBody>
            <a:bodyPr wrap="none">
              <a:spAutoFit/>
            </a:bodyPr>
            <a:lstStyle/>
            <a:p>
              <a:r>
                <a:rPr lang="ja-JP" altLang="en-US" sz="700">
                  <a:latin typeface="ヒラギノ角ゴ Pro W6"/>
                  <a:ea typeface="ヒラギノ角ゴ Pro W6"/>
                  <a:cs typeface="ヒラギノ角ゴ Pro W6"/>
                </a:rPr>
                <a:t>販促方法など</a:t>
              </a:r>
              <a:endParaRPr lang="ja-JP" altLang="en-US" sz="700" dirty="0">
                <a:latin typeface="ヒラギノ角ゴ Pro W6"/>
                <a:ea typeface="ヒラギノ角ゴ Pro W6"/>
                <a:cs typeface="ヒラギノ角ゴ Pro W6"/>
              </a:endParaRPr>
            </a:p>
          </p:txBody>
        </p:sp>
      </p:grpSp>
      <p:grpSp>
        <p:nvGrpSpPr>
          <p:cNvPr id="5" name="図形グループ 4"/>
          <p:cNvGrpSpPr/>
          <p:nvPr/>
        </p:nvGrpSpPr>
        <p:grpSpPr>
          <a:xfrm>
            <a:off x="479823" y="2211304"/>
            <a:ext cx="8889603" cy="1546225"/>
            <a:chOff x="442913" y="2139950"/>
            <a:chExt cx="8205787" cy="1546225"/>
          </a:xfrm>
        </p:grpSpPr>
        <p:sp>
          <p:nvSpPr>
            <p:cNvPr id="2" name="正方形/長方形 41"/>
            <p:cNvSpPr/>
            <p:nvPr/>
          </p:nvSpPr>
          <p:spPr>
            <a:xfrm>
              <a:off x="442913" y="2139950"/>
              <a:ext cx="8205787" cy="1546225"/>
            </a:xfrm>
            <a:prstGeom prst="rect">
              <a:avLst/>
            </a:prstGeom>
            <a:no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4343" name="テキスト ボックス 39"/>
            <p:cNvSpPr txBox="1">
              <a:spLocks noChangeArrowheads="1"/>
            </p:cNvSpPr>
            <p:nvPr/>
          </p:nvSpPr>
          <p:spPr bwMode="auto">
            <a:xfrm>
              <a:off x="442913" y="2139950"/>
              <a:ext cx="2055812" cy="198438"/>
            </a:xfrm>
            <a:prstGeom prst="rect">
              <a:avLst/>
            </a:prstGeom>
            <a:noFill/>
            <a:ln w="9525">
              <a:noFill/>
              <a:miter lim="800000"/>
              <a:headEnd/>
              <a:tailEnd/>
            </a:ln>
          </p:spPr>
          <p:txBody>
            <a:bodyPr>
              <a:spAutoFit/>
            </a:bodyPr>
            <a:lstStyle/>
            <a:p>
              <a:r>
                <a:rPr lang="ja-JP" altLang="en-US" sz="700" dirty="0">
                  <a:latin typeface="ヒラギノ角ゴ Pro W6"/>
                  <a:ea typeface="ヒラギノ角ゴ Pro W6"/>
                  <a:cs typeface="ヒラギノ角ゴ Pro W6"/>
                </a:rPr>
                <a:t>販売ターゲット・対象市場の動向</a:t>
              </a:r>
            </a:p>
          </p:txBody>
        </p:sp>
      </p:grpSp>
      <p:grpSp>
        <p:nvGrpSpPr>
          <p:cNvPr id="4" name="図形グループ 3"/>
          <p:cNvGrpSpPr/>
          <p:nvPr/>
        </p:nvGrpSpPr>
        <p:grpSpPr>
          <a:xfrm>
            <a:off x="479823" y="461794"/>
            <a:ext cx="8889603" cy="1546225"/>
            <a:chOff x="442913" y="377825"/>
            <a:chExt cx="8205787" cy="1546225"/>
          </a:xfrm>
        </p:grpSpPr>
        <p:sp>
          <p:nvSpPr>
            <p:cNvPr id="42" name="正方形/長方形 41"/>
            <p:cNvSpPr/>
            <p:nvPr/>
          </p:nvSpPr>
          <p:spPr>
            <a:xfrm>
              <a:off x="442913" y="377825"/>
              <a:ext cx="8205787" cy="1546225"/>
            </a:xfrm>
            <a:prstGeom prst="rect">
              <a:avLst/>
            </a:prstGeom>
            <a:no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4344" name="テキスト ボックス 39"/>
            <p:cNvSpPr txBox="1">
              <a:spLocks noChangeArrowheads="1"/>
            </p:cNvSpPr>
            <p:nvPr/>
          </p:nvSpPr>
          <p:spPr bwMode="auto">
            <a:xfrm>
              <a:off x="442913" y="377825"/>
              <a:ext cx="584776" cy="200055"/>
            </a:xfrm>
            <a:prstGeom prst="rect">
              <a:avLst/>
            </a:prstGeom>
            <a:noFill/>
            <a:ln w="9525">
              <a:noFill/>
              <a:miter lim="800000"/>
              <a:headEnd/>
              <a:tailEnd/>
            </a:ln>
          </p:spPr>
          <p:txBody>
            <a:bodyPr wrap="none">
              <a:spAutoFit/>
            </a:bodyPr>
            <a:lstStyle/>
            <a:p>
              <a:r>
                <a:rPr lang="ja-JP" altLang="en-US" sz="700" dirty="0">
                  <a:latin typeface="ヒラギノ角ゴ Pro W6"/>
                  <a:ea typeface="ヒラギノ角ゴ Pro W6"/>
                  <a:cs typeface="ヒラギノ角ゴ Pro W6"/>
                </a:rPr>
                <a:t>提案の背景</a:t>
              </a:r>
            </a:p>
          </p:txBody>
        </p:sp>
      </p:grpSp>
      <p:pic>
        <p:nvPicPr>
          <p:cNvPr id="14" name="図 13">
            <a:extLst>
              <a:ext uri="{FF2B5EF4-FFF2-40B4-BE49-F238E27FC236}">
                <a16:creationId xmlns:a16="http://schemas.microsoft.com/office/drawing/2014/main" id="{4583A84B-4E0A-994A-A9A1-B7CD7DC221E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9752" y="5704840"/>
            <a:ext cx="1141694" cy="898725"/>
          </a:xfrm>
          <a:prstGeom prst="rect">
            <a:avLst/>
          </a:prstGeom>
        </p:spPr>
      </p:pic>
      <p:sp>
        <p:nvSpPr>
          <p:cNvPr id="13" name="テキスト ボックス 39">
            <a:extLst>
              <a:ext uri="{FF2B5EF4-FFF2-40B4-BE49-F238E27FC236}">
                <a16:creationId xmlns:a16="http://schemas.microsoft.com/office/drawing/2014/main" id="{C1D897CC-1A7D-FD44-B1FB-FD266CCFD7EF}"/>
              </a:ext>
            </a:extLst>
          </p:cNvPr>
          <p:cNvSpPr txBox="1">
            <a:spLocks noChangeArrowheads="1"/>
          </p:cNvSpPr>
          <p:nvPr/>
        </p:nvSpPr>
        <p:spPr bwMode="auto">
          <a:xfrm>
            <a:off x="408792" y="258509"/>
            <a:ext cx="8899674" cy="200055"/>
          </a:xfrm>
          <a:prstGeom prst="rect">
            <a:avLst/>
          </a:prstGeom>
          <a:noFill/>
          <a:ln w="9525">
            <a:noFill/>
            <a:miter lim="800000"/>
            <a:headEnd/>
            <a:tailEnd/>
          </a:ln>
        </p:spPr>
        <p:txBody>
          <a:bodyPr wrap="square">
            <a:spAutoFit/>
          </a:bodyPr>
          <a:lstStyle/>
          <a:p>
            <a:r>
              <a:rPr lang="en-US" altLang="ja-JP" sz="700" dirty="0">
                <a:latin typeface="ヒラギノ角ゴ Pro W6"/>
                <a:ea typeface="ヒラギノ角ゴ Pro W6"/>
                <a:cs typeface="ヒラギノ角ゴ Pro W6"/>
              </a:rPr>
              <a:t>※ </a:t>
            </a:r>
            <a:r>
              <a:rPr lang="ja-JP" altLang="en-US" sz="700">
                <a:latin typeface="ヒラギノ角ゴ Pro W6"/>
                <a:ea typeface="ヒラギノ角ゴ Pro W6"/>
                <a:cs typeface="ヒラギノ角ゴ Pro W6"/>
              </a:rPr>
              <a:t>応募用紙の他に提出する企画書（</a:t>
            </a:r>
            <a:r>
              <a:rPr lang="en-US" altLang="ja-JP" sz="700" dirty="0">
                <a:latin typeface="ヒラギノ角ゴ Pro W6"/>
                <a:ea typeface="ヒラギノ角ゴ Pro W6"/>
                <a:cs typeface="ヒラギノ角ゴ Pro W6"/>
              </a:rPr>
              <a:t>A3</a:t>
            </a:r>
            <a:r>
              <a:rPr lang="ja-JP" altLang="en-US" sz="700">
                <a:latin typeface="ヒラギノ角ゴ Pro W6"/>
                <a:ea typeface="ヒラギノ角ゴ Pro W6"/>
                <a:cs typeface="ヒラギノ角ゴ Pro W6"/>
              </a:rPr>
              <a:t>横５枚まで）は、デザイン画やスケッチだけではなく、ビジネスの提案全体がわかるように、事業構造等仕組みを可視化した図などを用いて示してください。</a:t>
            </a:r>
            <a:endParaRPr lang="ja-JP" altLang="en-US" sz="700" dirty="0">
              <a:latin typeface="ヒラギノ角ゴ Pro W6"/>
              <a:ea typeface="ヒラギノ角ゴ Pro W6"/>
              <a:cs typeface="ヒラギノ角ゴ Pro W6"/>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7" name="図 3" descr="TBDA_logo_s.jpg"/>
          <p:cNvPicPr>
            <a:picLocks noChangeAspect="1" noChangeArrowheads="1"/>
          </p:cNvPicPr>
          <p:nvPr/>
        </p:nvPicPr>
        <p:blipFill>
          <a:blip r:embed="rId2"/>
          <a:srcRect/>
          <a:stretch>
            <a:fillRect/>
          </a:stretch>
        </p:blipFill>
        <p:spPr bwMode="auto">
          <a:xfrm>
            <a:off x="479823" y="5856288"/>
            <a:ext cx="1040473" cy="755650"/>
          </a:xfrm>
          <a:prstGeom prst="rect">
            <a:avLst/>
          </a:prstGeom>
          <a:noFill/>
          <a:ln w="9525">
            <a:noFill/>
            <a:miter lim="800000"/>
            <a:headEnd/>
            <a:tailEnd/>
          </a:ln>
        </p:spPr>
      </p:pic>
      <p:sp>
        <p:nvSpPr>
          <p:cNvPr id="14338" name="テキスト ボックス 4"/>
          <p:cNvSpPr txBox="1">
            <a:spLocks noChangeArrowheads="1"/>
          </p:cNvSpPr>
          <p:nvPr/>
        </p:nvSpPr>
        <p:spPr bwMode="auto">
          <a:xfrm>
            <a:off x="2706952" y="6061075"/>
            <a:ext cx="6328977" cy="369332"/>
          </a:xfrm>
          <a:prstGeom prst="rect">
            <a:avLst/>
          </a:prstGeom>
          <a:noFill/>
          <a:ln w="9525">
            <a:noFill/>
            <a:miter lim="800000"/>
            <a:headEnd/>
            <a:tailEnd/>
          </a:ln>
        </p:spPr>
        <p:txBody>
          <a:bodyPr wrap="none">
            <a:spAutoFit/>
          </a:bodyPr>
          <a:lstStyle/>
          <a:p>
            <a:r>
              <a:rPr lang="en-US" altLang="ja-JP" dirty="0">
                <a:solidFill>
                  <a:srgbClr val="000000"/>
                </a:solidFill>
                <a:latin typeface="ヒラギノ角ゴ Pro W6"/>
                <a:ea typeface="ヒラギノ角ゴ Pro W6"/>
                <a:cs typeface="ヒラギノ角ゴ Pro W6"/>
              </a:rPr>
              <a:t>2025</a:t>
            </a:r>
            <a:r>
              <a:rPr lang="ja-JP" altLang="en-US">
                <a:solidFill>
                  <a:srgbClr val="000000"/>
                </a:solidFill>
                <a:latin typeface="ヒラギノ角ゴ Pro W6"/>
                <a:ea typeface="ヒラギノ角ゴ Pro W6"/>
                <a:cs typeface="ヒラギノ角ゴ Pro W6"/>
              </a:rPr>
              <a:t>年度</a:t>
            </a:r>
            <a:r>
              <a:rPr lang="en-US" altLang="ja-JP" dirty="0">
                <a:solidFill>
                  <a:srgbClr val="000000"/>
                </a:solidFill>
                <a:latin typeface="ヒラギノ角ゴ Pro W6"/>
                <a:ea typeface="ヒラギノ角ゴ Pro W6"/>
                <a:cs typeface="ヒラギノ角ゴ Pro W6"/>
              </a:rPr>
              <a:t> </a:t>
            </a:r>
            <a:r>
              <a:rPr lang="ja-JP" altLang="en-US" dirty="0">
                <a:solidFill>
                  <a:srgbClr val="000000"/>
                </a:solidFill>
                <a:latin typeface="ヒラギノ角ゴ Pro W6"/>
                <a:ea typeface="ヒラギノ角ゴ Pro W6"/>
                <a:cs typeface="ヒラギノ角ゴ Pro W6"/>
              </a:rPr>
              <a:t>東京ビジネスデザインアワード</a:t>
            </a:r>
            <a:r>
              <a:rPr lang="en-US" altLang="ja-JP" dirty="0">
                <a:solidFill>
                  <a:srgbClr val="000000"/>
                </a:solidFill>
                <a:latin typeface="ヒラギノ角ゴ Pro W6"/>
                <a:ea typeface="ヒラギノ角ゴ Pro W6"/>
                <a:cs typeface="ヒラギノ角ゴ Pro W6"/>
              </a:rPr>
              <a:t> </a:t>
            </a:r>
            <a:r>
              <a:rPr lang="ja-JP" altLang="en-US" dirty="0">
                <a:solidFill>
                  <a:srgbClr val="000000"/>
                </a:solidFill>
                <a:latin typeface="ヒラギノ角ゴ Pro W6"/>
                <a:ea typeface="ヒラギノ角ゴ Pro W6"/>
                <a:cs typeface="ヒラギノ角ゴ Pro W6"/>
              </a:rPr>
              <a:t>応募用紙 </a:t>
            </a:r>
            <a:r>
              <a:rPr lang="en-US" altLang="ja-JP" dirty="0">
                <a:solidFill>
                  <a:srgbClr val="000000"/>
                </a:solidFill>
                <a:latin typeface="ヒラギノ角ゴ Pro W6"/>
                <a:ea typeface="ヒラギノ角ゴ Pro W6"/>
                <a:cs typeface="ヒラギノ角ゴ Pro W6"/>
              </a:rPr>
              <a:t>(3/3)</a:t>
            </a:r>
          </a:p>
        </p:txBody>
      </p:sp>
      <p:sp>
        <p:nvSpPr>
          <p:cNvPr id="42" name="正方形/長方形 41"/>
          <p:cNvSpPr/>
          <p:nvPr/>
        </p:nvSpPr>
        <p:spPr>
          <a:xfrm>
            <a:off x="479823" y="461794"/>
            <a:ext cx="8889603" cy="5045245"/>
          </a:xfrm>
          <a:prstGeom prst="rect">
            <a:avLst/>
          </a:prstGeom>
          <a:no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14344" name="テキスト ボックス 39"/>
          <p:cNvSpPr txBox="1">
            <a:spLocks noChangeArrowheads="1"/>
          </p:cNvSpPr>
          <p:nvPr/>
        </p:nvSpPr>
        <p:spPr bwMode="auto">
          <a:xfrm>
            <a:off x="469752" y="513214"/>
            <a:ext cx="1011815" cy="200055"/>
          </a:xfrm>
          <a:prstGeom prst="rect">
            <a:avLst/>
          </a:prstGeom>
          <a:noFill/>
          <a:ln w="9525">
            <a:noFill/>
            <a:miter lim="800000"/>
            <a:headEnd/>
            <a:tailEnd/>
          </a:ln>
        </p:spPr>
        <p:txBody>
          <a:bodyPr wrap="none">
            <a:spAutoFit/>
          </a:bodyPr>
          <a:lstStyle/>
          <a:p>
            <a:r>
              <a:rPr lang="ja-JP" altLang="en-US" sz="700">
                <a:latin typeface="ヒラギノ角ゴ Pro W6"/>
                <a:ea typeface="ヒラギノ角ゴ Pro W6"/>
                <a:cs typeface="ヒラギノ角ゴ Pro W6"/>
              </a:rPr>
              <a:t>提案者プロフィール</a:t>
            </a:r>
            <a:endParaRPr lang="ja-JP" altLang="en-US" sz="700" dirty="0">
              <a:latin typeface="ヒラギノ角ゴ Pro W6"/>
              <a:ea typeface="ヒラギノ角ゴ Pro W6"/>
              <a:cs typeface="ヒラギノ角ゴ Pro W6"/>
            </a:endParaRPr>
          </a:p>
        </p:txBody>
      </p:sp>
      <p:pic>
        <p:nvPicPr>
          <p:cNvPr id="6" name="図 5">
            <a:extLst>
              <a:ext uri="{FF2B5EF4-FFF2-40B4-BE49-F238E27FC236}">
                <a16:creationId xmlns:a16="http://schemas.microsoft.com/office/drawing/2014/main" id="{4109605B-EC35-0843-88A9-66596ACAE15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9752" y="5704840"/>
            <a:ext cx="1141694" cy="898725"/>
          </a:xfrm>
          <a:prstGeom prst="rect">
            <a:avLst/>
          </a:prstGeom>
        </p:spPr>
      </p:pic>
      <p:sp>
        <p:nvSpPr>
          <p:cNvPr id="2" name="正方形/長方形 1">
            <a:extLst>
              <a:ext uri="{FF2B5EF4-FFF2-40B4-BE49-F238E27FC236}">
                <a16:creationId xmlns:a16="http://schemas.microsoft.com/office/drawing/2014/main" id="{4069D412-8E64-A443-B383-4E769CD6BDB4}"/>
              </a:ext>
            </a:extLst>
          </p:cNvPr>
          <p:cNvSpPr/>
          <p:nvPr/>
        </p:nvSpPr>
        <p:spPr>
          <a:xfrm>
            <a:off x="427948" y="227538"/>
            <a:ext cx="8941478" cy="200055"/>
          </a:xfrm>
          <a:prstGeom prst="rect">
            <a:avLst/>
          </a:prstGeom>
        </p:spPr>
        <p:txBody>
          <a:bodyPr wrap="square">
            <a:spAutoFit/>
          </a:bodyPr>
          <a:lstStyle/>
          <a:p>
            <a:r>
              <a:rPr lang="en-US" altLang="ja-JP" sz="700" b="1" dirty="0">
                <a:solidFill>
                  <a:srgbClr val="000000"/>
                </a:solidFill>
                <a:latin typeface="Hiragino Kaku Gothic Pro W6" panose="020B0300000000000000" pitchFamily="34" charset="-128"/>
                <a:ea typeface="Hiragino Kaku Gothic Pro W6" panose="020B0300000000000000" pitchFamily="34" charset="-128"/>
                <a:cs typeface="Times New Roman" panose="02020603050405020304" pitchFamily="18" charset="0"/>
              </a:rPr>
              <a:t>※ </a:t>
            </a:r>
            <a:r>
              <a:rPr lang="ja-JP" altLang="en-US" sz="700" b="1">
                <a:solidFill>
                  <a:srgbClr val="000000"/>
                </a:solidFill>
                <a:latin typeface="Hiragino Kaku Gothic Pro W6" panose="020B0300000000000000" pitchFamily="34" charset="-128"/>
                <a:ea typeface="Hiragino Kaku Gothic Pro W6" panose="020B0300000000000000" pitchFamily="34" charset="-128"/>
                <a:cs typeface="Times New Roman" panose="02020603050405020304" pitchFamily="18" charset="0"/>
              </a:rPr>
              <a:t>提案者のポートレート（顔写真）必須。</a:t>
            </a:r>
            <a:r>
              <a:rPr lang="ja-JP" altLang="ja-JP" sz="700" b="1">
                <a:solidFill>
                  <a:srgbClr val="000000"/>
                </a:solidFill>
                <a:latin typeface="Hiragino Kaku Gothic Pro W6" panose="020B0300000000000000" pitchFamily="34" charset="-128"/>
                <a:ea typeface="Hiragino Kaku Gothic Pro W6" panose="020B0300000000000000" pitchFamily="34" charset="-128"/>
                <a:cs typeface="Times New Roman" panose="02020603050405020304" pitchFamily="18" charset="0"/>
              </a:rPr>
              <a:t>得意</a:t>
            </a:r>
            <a:r>
              <a:rPr lang="ja-JP" altLang="ja-JP" sz="700" b="1" dirty="0">
                <a:solidFill>
                  <a:srgbClr val="000000"/>
                </a:solidFill>
                <a:latin typeface="Hiragino Kaku Gothic Pro W6" panose="020B0300000000000000" pitchFamily="34" charset="-128"/>
                <a:ea typeface="Hiragino Kaku Gothic Pro W6" panose="020B0300000000000000" pitchFamily="34" charset="-128"/>
                <a:cs typeface="Times New Roman" panose="02020603050405020304" pitchFamily="18" charset="0"/>
              </a:rPr>
              <a:t>分野や主</a:t>
            </a:r>
            <a:r>
              <a:rPr lang="ja-JP" altLang="ja-JP" sz="700" b="1">
                <a:solidFill>
                  <a:srgbClr val="000000"/>
                </a:solidFill>
                <a:latin typeface="Hiragino Kaku Gothic Pro W6" panose="020B0300000000000000" pitchFamily="34" charset="-128"/>
                <a:ea typeface="Hiragino Kaku Gothic Pro W6" panose="020B0300000000000000" pitchFamily="34" charset="-128"/>
                <a:cs typeface="Times New Roman" panose="02020603050405020304" pitchFamily="18" charset="0"/>
              </a:rPr>
              <a:t>な実績</a:t>
            </a:r>
            <a:r>
              <a:rPr lang="ja-JP" altLang="en-US" sz="700" b="1">
                <a:solidFill>
                  <a:srgbClr val="000000"/>
                </a:solidFill>
                <a:latin typeface="Hiragino Kaku Gothic Pro W6" panose="020B0300000000000000" pitchFamily="34" charset="-128"/>
                <a:ea typeface="Hiragino Kaku Gothic Pro W6" panose="020B0300000000000000" pitchFamily="34" charset="-128"/>
                <a:cs typeface="Times New Roman" panose="02020603050405020304" pitchFamily="18" charset="0"/>
              </a:rPr>
              <a:t>・受賞歴</a:t>
            </a:r>
            <a:r>
              <a:rPr lang="ja-JP" altLang="ja-JP" sz="700" b="1" dirty="0">
                <a:solidFill>
                  <a:srgbClr val="000000"/>
                </a:solidFill>
                <a:latin typeface="Hiragino Kaku Gothic Pro W6" panose="020B0300000000000000" pitchFamily="34" charset="-128"/>
                <a:ea typeface="Hiragino Kaku Gothic Pro W6" panose="020B0300000000000000" pitchFamily="34" charset="-128"/>
                <a:cs typeface="Times New Roman" panose="02020603050405020304" pitchFamily="18" charset="0"/>
              </a:rPr>
              <a:t>がわかるものとしてください。</a:t>
            </a:r>
            <a:r>
              <a:rPr lang="ja-JP" altLang="en-US" sz="700" b="1" dirty="0">
                <a:solidFill>
                  <a:srgbClr val="000000"/>
                </a:solidFill>
                <a:latin typeface="Hiragino Kaku Gothic Pro W6" panose="020B0300000000000000" pitchFamily="34" charset="-128"/>
                <a:ea typeface="Hiragino Kaku Gothic Pro W6" panose="020B0300000000000000" pitchFamily="34" charset="-128"/>
                <a:cs typeface="Times New Roman" panose="02020603050405020304" pitchFamily="18" charset="0"/>
              </a:rPr>
              <a:t>グループで応募の場合は、グループとしての実績とともにグループ内での個人の役割なども明記して</a:t>
            </a:r>
            <a:r>
              <a:rPr lang="ja-JP" altLang="en-US" sz="700" b="1">
                <a:solidFill>
                  <a:srgbClr val="000000"/>
                </a:solidFill>
                <a:latin typeface="Hiragino Kaku Gothic Pro W6" panose="020B0300000000000000" pitchFamily="34" charset="-128"/>
                <a:ea typeface="Hiragino Kaku Gothic Pro W6" panose="020B0300000000000000" pitchFamily="34" charset="-128"/>
                <a:cs typeface="Times New Roman" panose="02020603050405020304" pitchFamily="18" charset="0"/>
              </a:rPr>
              <a:t>ください。</a:t>
            </a:r>
            <a:r>
              <a:rPr lang="ja-JP" altLang="ja-JP" sz="700" b="1">
                <a:latin typeface="Hiragino Kaku Gothic Pro W6" panose="020B0300000000000000" pitchFamily="34" charset="-128"/>
                <a:ea typeface="Hiragino Kaku Gothic Pro W6" panose="020B0300000000000000" pitchFamily="34" charset="-128"/>
              </a:rPr>
              <a:t> </a:t>
            </a:r>
            <a:endParaRPr lang="ja-JP" altLang="en-US" sz="700" b="1" dirty="0">
              <a:latin typeface="Hiragino Kaku Gothic Pro W6" panose="020B0300000000000000" pitchFamily="34" charset="-128"/>
              <a:ea typeface="Hiragino Kaku Gothic Pro W6" panose="020B0300000000000000" pitchFamily="34" charset="-128"/>
            </a:endParaRPr>
          </a:p>
        </p:txBody>
      </p:sp>
      <p:sp>
        <p:nvSpPr>
          <p:cNvPr id="4" name="正方形/長方形 3">
            <a:extLst>
              <a:ext uri="{FF2B5EF4-FFF2-40B4-BE49-F238E27FC236}">
                <a16:creationId xmlns:a16="http://schemas.microsoft.com/office/drawing/2014/main" id="{F23A9896-5649-443D-E70B-0C374040CB06}"/>
              </a:ext>
            </a:extLst>
          </p:cNvPr>
          <p:cNvSpPr/>
          <p:nvPr/>
        </p:nvSpPr>
        <p:spPr>
          <a:xfrm>
            <a:off x="906500" y="1082898"/>
            <a:ext cx="1800451" cy="1183854"/>
          </a:xfrm>
          <a:prstGeom prst="rect">
            <a:avLst/>
          </a:prstGeom>
          <a:noFill/>
          <a:ln w="28575" cmpd="sng">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ja-JP" altLang="en-US"/>
          </a:p>
        </p:txBody>
      </p:sp>
      <p:sp>
        <p:nvSpPr>
          <p:cNvPr id="5" name="テキスト ボックス 4">
            <a:extLst>
              <a:ext uri="{FF2B5EF4-FFF2-40B4-BE49-F238E27FC236}">
                <a16:creationId xmlns:a16="http://schemas.microsoft.com/office/drawing/2014/main" id="{AF9D09F6-502F-8744-B56C-93EF8CE78973}"/>
              </a:ext>
            </a:extLst>
          </p:cNvPr>
          <p:cNvSpPr txBox="1"/>
          <p:nvPr/>
        </p:nvSpPr>
        <p:spPr>
          <a:xfrm>
            <a:off x="1132415" y="1282410"/>
            <a:ext cx="1348620" cy="784830"/>
          </a:xfrm>
          <a:prstGeom prst="rect">
            <a:avLst/>
          </a:prstGeom>
          <a:noFill/>
        </p:spPr>
        <p:txBody>
          <a:bodyPr wrap="square" rtlCol="0">
            <a:spAutoFit/>
          </a:bodyPr>
          <a:lstStyle/>
          <a:p>
            <a:r>
              <a:rPr kumimoji="1" lang="ja-JP" altLang="en-US" sz="900">
                <a:latin typeface="Hiragino Kaku Gothic ProN W3" panose="020B0300000000000000" pitchFamily="34" charset="-128"/>
                <a:ea typeface="Hiragino Kaku Gothic ProN W3" panose="020B0300000000000000" pitchFamily="34" charset="-128"/>
              </a:rPr>
              <a:t>この辺りに</a:t>
            </a:r>
            <a:endParaRPr kumimoji="1" lang="en-US" altLang="ja-JP" sz="900" dirty="0">
              <a:latin typeface="Hiragino Kaku Gothic ProN W3" panose="020B0300000000000000" pitchFamily="34" charset="-128"/>
              <a:ea typeface="Hiragino Kaku Gothic ProN W3" panose="020B0300000000000000" pitchFamily="34" charset="-128"/>
            </a:endParaRPr>
          </a:p>
          <a:p>
            <a:r>
              <a:rPr lang="ja-JP" altLang="en-US" sz="900">
                <a:latin typeface="Hiragino Kaku Gothic ProN W3" panose="020B0300000000000000" pitchFamily="34" charset="-128"/>
                <a:ea typeface="Hiragino Kaku Gothic ProN W3" panose="020B0300000000000000" pitchFamily="34" charset="-128"/>
              </a:rPr>
              <a:t>ポートレートを添付</a:t>
            </a:r>
            <a:endParaRPr lang="en-US" altLang="ja-JP" sz="900" dirty="0">
              <a:latin typeface="Hiragino Kaku Gothic ProN W3" panose="020B0300000000000000" pitchFamily="34" charset="-128"/>
              <a:ea typeface="Hiragino Kaku Gothic ProN W3" panose="020B0300000000000000" pitchFamily="34" charset="-128"/>
            </a:endParaRPr>
          </a:p>
          <a:p>
            <a:br>
              <a:rPr lang="en-US" altLang="ja-JP" sz="900" dirty="0">
                <a:latin typeface="Hiragino Kaku Gothic ProN W3" panose="020B0300000000000000" pitchFamily="34" charset="-128"/>
                <a:ea typeface="Hiragino Kaku Gothic ProN W3" panose="020B0300000000000000" pitchFamily="34" charset="-128"/>
              </a:rPr>
            </a:br>
            <a:r>
              <a:rPr lang="ja-JP" altLang="en-US" sz="900">
                <a:latin typeface="Hiragino Kaku Gothic ProN W3" panose="020B0300000000000000" pitchFamily="34" charset="-128"/>
                <a:ea typeface="Hiragino Kaku Gothic ProN W3" panose="020B0300000000000000" pitchFamily="34" charset="-128"/>
              </a:rPr>
              <a:t>＊グループの場合は</a:t>
            </a:r>
            <a:endParaRPr lang="en-US" altLang="ja-JP" sz="900" dirty="0">
              <a:latin typeface="Hiragino Kaku Gothic ProN W3" panose="020B0300000000000000" pitchFamily="34" charset="-128"/>
              <a:ea typeface="Hiragino Kaku Gothic ProN W3" panose="020B0300000000000000" pitchFamily="34" charset="-128"/>
            </a:endParaRPr>
          </a:p>
          <a:p>
            <a:r>
              <a:rPr lang="ja-JP" altLang="en-US" sz="900">
                <a:latin typeface="Hiragino Kaku Gothic ProN W3" panose="020B0300000000000000" pitchFamily="34" charset="-128"/>
                <a:ea typeface="Hiragino Kaku Gothic ProN W3" panose="020B0300000000000000" pitchFamily="34" charset="-128"/>
              </a:rPr>
              <a:t>　全員の顔写真を添付</a:t>
            </a:r>
            <a:endParaRPr kumimoji="1" lang="ja-JP" altLang="en-US" sz="900">
              <a:latin typeface="Hiragino Kaku Gothic ProN W3" panose="020B0300000000000000" pitchFamily="34" charset="-128"/>
              <a:ea typeface="Hiragino Kaku Gothic ProN W3" panose="020B0300000000000000" pitchFamily="34" charset="-128"/>
            </a:endParaRPr>
          </a:p>
        </p:txBody>
      </p:sp>
      <p:sp>
        <p:nvSpPr>
          <p:cNvPr id="8" name="テキスト ボックス 7">
            <a:extLst>
              <a:ext uri="{FF2B5EF4-FFF2-40B4-BE49-F238E27FC236}">
                <a16:creationId xmlns:a16="http://schemas.microsoft.com/office/drawing/2014/main" id="{2F9E2550-955B-4E8A-9822-DE7073CACB34}"/>
              </a:ext>
            </a:extLst>
          </p:cNvPr>
          <p:cNvSpPr txBox="1"/>
          <p:nvPr/>
        </p:nvSpPr>
        <p:spPr>
          <a:xfrm>
            <a:off x="850344" y="2406389"/>
            <a:ext cx="2492990" cy="230832"/>
          </a:xfrm>
          <a:prstGeom prst="rect">
            <a:avLst/>
          </a:prstGeom>
          <a:noFill/>
        </p:spPr>
        <p:txBody>
          <a:bodyPr wrap="none" rtlCol="0">
            <a:spAutoFit/>
          </a:bodyPr>
          <a:lstStyle/>
          <a:p>
            <a:r>
              <a:rPr lang="ja-JP" altLang="en-US" sz="900" u="sng">
                <a:latin typeface="Hiragino Kaku Gothic ProN W3" panose="020B0300000000000000" pitchFamily="34" charset="-128"/>
                <a:ea typeface="Hiragino Kaku Gothic ProN W3" panose="020B0300000000000000" pitchFamily="34" charset="-128"/>
              </a:rPr>
              <a:t>応募者</a:t>
            </a:r>
            <a:r>
              <a:rPr kumimoji="1" lang="ja-JP" altLang="en-US" sz="900" u="sng">
                <a:latin typeface="Hiragino Kaku Gothic ProN W3" panose="020B0300000000000000" pitchFamily="34" charset="-128"/>
                <a:ea typeface="Hiragino Kaku Gothic ProN W3" panose="020B0300000000000000" pitchFamily="34" charset="-128"/>
              </a:rPr>
              <a:t>名（グループの場合は全員分）を記載</a:t>
            </a:r>
          </a:p>
        </p:txBody>
      </p:sp>
    </p:spTree>
    <p:extLst>
      <p:ext uri="{BB962C8B-B14F-4D97-AF65-F5344CB8AC3E}">
        <p14:creationId xmlns:p14="http://schemas.microsoft.com/office/powerpoint/2010/main" val="2457772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5F4823C-C5F9-5535-8664-D71E080C811C}"/>
              </a:ext>
            </a:extLst>
          </p:cNvPr>
          <p:cNvSpPr>
            <a:spLocks noGrp="1"/>
          </p:cNvSpPr>
          <p:nvPr>
            <p:ph type="title"/>
          </p:nvPr>
        </p:nvSpPr>
        <p:spPr>
          <a:xfrm>
            <a:off x="495300" y="0"/>
            <a:ext cx="8915400" cy="1143000"/>
          </a:xfrm>
        </p:spPr>
        <p:txBody>
          <a:bodyPr/>
          <a:lstStyle/>
          <a:p>
            <a:r>
              <a:rPr kumimoji="1" lang="en-US" altLang="ja-JP" sz="2000" b="1" dirty="0">
                <a:latin typeface="Hiragino Kaku Gothic ProN W6" panose="020B0300000000000000" pitchFamily="34" charset="-128"/>
                <a:ea typeface="Hiragino Kaku Gothic ProN W6" panose="020B0300000000000000" pitchFamily="34" charset="-128"/>
              </a:rPr>
              <a:t>2025</a:t>
            </a:r>
            <a:r>
              <a:rPr kumimoji="1" lang="ja-JP" altLang="en-US" sz="2000" b="1">
                <a:latin typeface="Hiragino Kaku Gothic ProN W6" panose="020B0300000000000000" pitchFamily="34" charset="-128"/>
                <a:ea typeface="Hiragino Kaku Gothic ProN W6" panose="020B0300000000000000" pitchFamily="34" charset="-128"/>
              </a:rPr>
              <a:t>年度東京ビジネスデザインアワード</a:t>
            </a:r>
            <a:br>
              <a:rPr kumimoji="1" lang="en-US" altLang="ja-JP" sz="2000" b="1" dirty="0">
                <a:latin typeface="Hiragino Kaku Gothic ProN W6" panose="020B0300000000000000" pitchFamily="34" charset="-128"/>
                <a:ea typeface="Hiragino Kaku Gothic ProN W6" panose="020B0300000000000000" pitchFamily="34" charset="-128"/>
              </a:rPr>
            </a:br>
            <a:r>
              <a:rPr kumimoji="1" lang="ja-JP" altLang="en-US" sz="2000" b="1">
                <a:latin typeface="Hiragino Kaku Gothic ProN W6" panose="020B0300000000000000" pitchFamily="34" charset="-128"/>
                <a:ea typeface="Hiragino Kaku Gothic ProN W6" panose="020B0300000000000000" pitchFamily="34" charset="-128"/>
              </a:rPr>
              <a:t>応募用紙・企画書へ記載する上での注意点</a:t>
            </a:r>
          </a:p>
        </p:txBody>
      </p:sp>
      <p:sp>
        <p:nvSpPr>
          <p:cNvPr id="3" name="コンテンツ プレースホルダー 2">
            <a:extLst>
              <a:ext uri="{FF2B5EF4-FFF2-40B4-BE49-F238E27FC236}">
                <a16:creationId xmlns:a16="http://schemas.microsoft.com/office/drawing/2014/main" id="{05476D26-B5DC-C225-7E56-5A5FE7F12CE0}"/>
              </a:ext>
            </a:extLst>
          </p:cNvPr>
          <p:cNvSpPr>
            <a:spLocks noGrp="1"/>
          </p:cNvSpPr>
          <p:nvPr>
            <p:ph idx="1"/>
          </p:nvPr>
        </p:nvSpPr>
        <p:spPr>
          <a:xfrm>
            <a:off x="348343" y="1143000"/>
            <a:ext cx="9263743" cy="5257799"/>
          </a:xfrm>
        </p:spPr>
        <p:txBody>
          <a:bodyPr/>
          <a:lstStyle/>
          <a:p>
            <a:pPr marL="0" indent="0">
              <a:buNone/>
            </a:pPr>
            <a:r>
              <a:rPr kumimoji="1" lang="ja-JP" altLang="en-US" sz="1600">
                <a:latin typeface="Hiragino Kaku Gothic ProN W3" panose="020B0300000000000000" pitchFamily="34" charset="-128"/>
                <a:ea typeface="Hiragino Kaku Gothic ProN W3" panose="020B0300000000000000" pitchFamily="34" charset="-128"/>
              </a:rPr>
              <a:t>応募用紙・企画書へは以下を含めるように記載をお願いいたします（本ページは提出不要です）</a:t>
            </a:r>
            <a:endParaRPr kumimoji="1" lang="en-US" altLang="ja-JP" sz="1600" dirty="0">
              <a:latin typeface="Hiragino Kaku Gothic ProN W3" panose="020B0300000000000000" pitchFamily="34" charset="-128"/>
              <a:ea typeface="Hiragino Kaku Gothic ProN W3" panose="020B0300000000000000" pitchFamily="34" charset="-128"/>
            </a:endParaRPr>
          </a:p>
          <a:p>
            <a:pPr marL="0" indent="0">
              <a:buNone/>
            </a:pPr>
            <a:endParaRPr kumimoji="1" lang="en-US" altLang="ja-JP" sz="1600" dirty="0">
              <a:latin typeface="Hiragino Kaku Gothic ProN W3" panose="020B0300000000000000" pitchFamily="34" charset="-128"/>
              <a:ea typeface="Hiragino Kaku Gothic ProN W3" panose="020B0300000000000000" pitchFamily="34" charset="-128"/>
            </a:endParaRPr>
          </a:p>
          <a:p>
            <a:pPr marL="0" indent="0">
              <a:buNone/>
            </a:pPr>
            <a:r>
              <a:rPr kumimoji="1" lang="ja-JP" altLang="en-US" sz="1600" b="1" u="sng">
                <a:latin typeface="Hiragino Kaku Gothic ProN W3" panose="020B0300000000000000" pitchFamily="34" charset="-128"/>
                <a:ea typeface="Hiragino Kaku Gothic ProN W3" panose="020B0300000000000000" pitchFamily="34" charset="-128"/>
              </a:rPr>
              <a:t>応募用紙</a:t>
            </a:r>
            <a:r>
              <a:rPr kumimoji="1" lang="en-US" altLang="ja-JP" sz="1600" b="1" u="sng" dirty="0">
                <a:latin typeface="Hiragino Kaku Gothic ProN W3" panose="020B0300000000000000" pitchFamily="34" charset="-128"/>
                <a:ea typeface="Hiragino Kaku Gothic ProN W3" panose="020B0300000000000000" pitchFamily="34" charset="-128"/>
              </a:rPr>
              <a:t>3</a:t>
            </a:r>
            <a:r>
              <a:rPr kumimoji="1" lang="ja-JP" altLang="en-US" sz="1600" b="1" u="sng">
                <a:latin typeface="Hiragino Kaku Gothic ProN W3" panose="020B0300000000000000" pitchFamily="34" charset="-128"/>
                <a:ea typeface="Hiragino Kaku Gothic ProN W3" panose="020B0300000000000000" pitchFamily="34" charset="-128"/>
              </a:rPr>
              <a:t>ページ目のプロフィール欄について</a:t>
            </a:r>
            <a:endParaRPr kumimoji="1" lang="en-US" altLang="ja-JP" sz="1600" b="1" u="sng" dirty="0">
              <a:latin typeface="Hiragino Kaku Gothic ProN W3" panose="020B0300000000000000" pitchFamily="34" charset="-128"/>
              <a:ea typeface="Hiragino Kaku Gothic ProN W3" panose="020B0300000000000000" pitchFamily="34" charset="-128"/>
            </a:endParaRPr>
          </a:p>
          <a:p>
            <a:pPr marL="0" indent="0">
              <a:buNone/>
            </a:pPr>
            <a:r>
              <a:rPr lang="en-US" altLang="ja-JP" sz="1600" dirty="0">
                <a:solidFill>
                  <a:srgbClr val="1D1C1D"/>
                </a:solidFill>
                <a:effectLst/>
                <a:latin typeface="Hiragino Kaku Gothic ProN W3" panose="020B0300000000000000" pitchFamily="34" charset="-128"/>
                <a:ea typeface="Hiragino Kaku Gothic ProN W3" panose="020B0300000000000000" pitchFamily="34" charset="-128"/>
              </a:rPr>
              <a:t>※ </a:t>
            </a:r>
            <a:r>
              <a:rPr lang="ja-JP" altLang="en-US" sz="1600">
                <a:solidFill>
                  <a:srgbClr val="1D1C1D"/>
                </a:solidFill>
                <a:effectLst/>
                <a:latin typeface="Hiragino Kaku Gothic ProN W3" panose="020B0300000000000000" pitchFamily="34" charset="-128"/>
                <a:ea typeface="Hiragino Kaku Gothic ProN W3" panose="020B0300000000000000" pitchFamily="34" charset="-128"/>
              </a:rPr>
              <a:t>提案者のポートレート（顔写真）は必須です。得意分野や主な実績、受賞歴がわかるものとしてください。グループで応募の場合は、グループとしての実績とともにグループ内での個人の役割なども明記してください。 </a:t>
            </a:r>
            <a:endParaRPr lang="en-US" altLang="ja-JP" sz="1600" dirty="0">
              <a:solidFill>
                <a:srgbClr val="1D1C1D"/>
              </a:solidFill>
              <a:effectLst/>
              <a:latin typeface="Hiragino Kaku Gothic ProN W3" panose="020B0300000000000000" pitchFamily="34" charset="-128"/>
              <a:ea typeface="Hiragino Kaku Gothic ProN W3" panose="020B0300000000000000" pitchFamily="34" charset="-128"/>
            </a:endParaRPr>
          </a:p>
          <a:p>
            <a:pPr marL="0" indent="0">
              <a:buNone/>
            </a:pPr>
            <a:r>
              <a:rPr lang="ja-JP" altLang="en-US" sz="1600">
                <a:solidFill>
                  <a:srgbClr val="1D1C1D"/>
                </a:solidFill>
                <a:effectLst/>
                <a:latin typeface="Hiragino Kaku Gothic ProN W3" panose="020B0300000000000000" pitchFamily="34" charset="-128"/>
                <a:ea typeface="Hiragino Kaku Gothic ProN W3" panose="020B0300000000000000" pitchFamily="34" charset="-128"/>
              </a:rPr>
              <a:t>◆ポートレート写真</a:t>
            </a:r>
            <a:r>
              <a:rPr lang="en-US" altLang="ja-JP" sz="1600" dirty="0">
                <a:solidFill>
                  <a:srgbClr val="1D1C1D"/>
                </a:solidFill>
                <a:latin typeface="Hiragino Kaku Gothic ProN W3" panose="020B0300000000000000" pitchFamily="34" charset="-128"/>
                <a:ea typeface="Hiragino Kaku Gothic ProN W3" panose="020B0300000000000000" pitchFamily="34" charset="-128"/>
              </a:rPr>
              <a:t>(</a:t>
            </a:r>
            <a:r>
              <a:rPr lang="ja-JP" altLang="en-US" sz="1600">
                <a:solidFill>
                  <a:srgbClr val="1D1C1D"/>
                </a:solidFill>
                <a:latin typeface="Hiragino Kaku Gothic ProN W3" panose="020B0300000000000000" pitchFamily="34" charset="-128"/>
                <a:ea typeface="Hiragino Kaku Gothic ProN W3" panose="020B0300000000000000" pitchFamily="34" charset="-128"/>
              </a:rPr>
              <a:t>顔写真</a:t>
            </a:r>
            <a:r>
              <a:rPr lang="en-US" altLang="ja-JP" sz="1600" dirty="0">
                <a:solidFill>
                  <a:srgbClr val="1D1C1D"/>
                </a:solidFill>
                <a:latin typeface="Hiragino Kaku Gothic ProN W3" panose="020B0300000000000000" pitchFamily="34" charset="-128"/>
                <a:ea typeface="Hiragino Kaku Gothic ProN W3" panose="020B0300000000000000" pitchFamily="34" charset="-128"/>
              </a:rPr>
              <a:t>)</a:t>
            </a:r>
            <a:r>
              <a:rPr lang="ja-JP" altLang="en-US" sz="1600">
                <a:solidFill>
                  <a:srgbClr val="1D1C1D"/>
                </a:solidFill>
                <a:latin typeface="Hiragino Kaku Gothic ProN W3" panose="020B0300000000000000" pitchFamily="34" charset="-128"/>
                <a:ea typeface="Hiragino Kaku Gothic ProN W3" panose="020B0300000000000000" pitchFamily="34" charset="-128"/>
              </a:rPr>
              <a:t>：グループの場合は全員を添付してください</a:t>
            </a:r>
            <a:endParaRPr lang="en-US" altLang="ja-JP" sz="1600" dirty="0">
              <a:solidFill>
                <a:srgbClr val="1D1C1D"/>
              </a:solidFill>
              <a:effectLst/>
              <a:latin typeface="Hiragino Kaku Gothic ProN W3" panose="020B0300000000000000" pitchFamily="34" charset="-128"/>
              <a:ea typeface="Hiragino Kaku Gothic ProN W3" panose="020B0300000000000000" pitchFamily="34" charset="-128"/>
            </a:endParaRPr>
          </a:p>
          <a:p>
            <a:pPr marL="0" indent="0">
              <a:buNone/>
            </a:pPr>
            <a:r>
              <a:rPr lang="ja-JP" altLang="en-US" sz="1600">
                <a:solidFill>
                  <a:srgbClr val="1D1C1D"/>
                </a:solidFill>
                <a:effectLst/>
                <a:latin typeface="Hiragino Kaku Gothic ProN W3" panose="020B0300000000000000" pitchFamily="34" charset="-128"/>
                <a:ea typeface="Hiragino Kaku Gothic ProN W3" panose="020B0300000000000000" pitchFamily="34" charset="-128"/>
              </a:rPr>
              <a:t>◆</a:t>
            </a:r>
            <a:r>
              <a:rPr lang="ja-JP" altLang="en-US" sz="1600">
                <a:solidFill>
                  <a:srgbClr val="1D1C1D"/>
                </a:solidFill>
                <a:latin typeface="Hiragino Kaku Gothic ProN W3" panose="020B0300000000000000" pitchFamily="34" charset="-128"/>
                <a:ea typeface="Hiragino Kaku Gothic ProN W3" panose="020B0300000000000000" pitchFamily="34" charset="-128"/>
              </a:rPr>
              <a:t>提案者</a:t>
            </a:r>
            <a:r>
              <a:rPr lang="ja-JP" altLang="en-US" sz="1600">
                <a:solidFill>
                  <a:srgbClr val="1D1C1D"/>
                </a:solidFill>
                <a:effectLst/>
                <a:latin typeface="Hiragino Kaku Gothic ProN W3" panose="020B0300000000000000" pitchFamily="34" charset="-128"/>
                <a:ea typeface="Hiragino Kaku Gothic ProN W3" panose="020B0300000000000000" pitchFamily="34" charset="-128"/>
              </a:rPr>
              <a:t>のデザイン業務上の得意分野</a:t>
            </a:r>
            <a:r>
              <a:rPr lang="en-US" altLang="ja-JP" sz="1600" dirty="0">
                <a:solidFill>
                  <a:srgbClr val="1D1C1D"/>
                </a:solidFill>
                <a:effectLst/>
                <a:latin typeface="Hiragino Kaku Gothic ProN W3" panose="020B0300000000000000" pitchFamily="34" charset="-128"/>
                <a:ea typeface="Hiragino Kaku Gothic ProN W3" panose="020B0300000000000000" pitchFamily="34" charset="-128"/>
              </a:rPr>
              <a:t>/</a:t>
            </a:r>
            <a:r>
              <a:rPr lang="ja-JP" altLang="en-US" sz="1600">
                <a:solidFill>
                  <a:srgbClr val="1D1C1D"/>
                </a:solidFill>
                <a:effectLst/>
                <a:latin typeface="Hiragino Kaku Gothic ProN W3" panose="020B0300000000000000" pitchFamily="34" charset="-128"/>
                <a:ea typeface="Hiragino Kaku Gothic ProN W3" panose="020B0300000000000000" pitchFamily="34" charset="-128"/>
              </a:rPr>
              <a:t>苦手分野</a:t>
            </a:r>
            <a:endParaRPr lang="en-US" altLang="ja-JP" sz="1600" dirty="0">
              <a:solidFill>
                <a:srgbClr val="1D1C1D"/>
              </a:solidFill>
              <a:effectLst/>
              <a:latin typeface="Hiragino Kaku Gothic ProN W3" panose="020B0300000000000000" pitchFamily="34" charset="-128"/>
              <a:ea typeface="Hiragino Kaku Gothic ProN W3" panose="020B0300000000000000" pitchFamily="34" charset="-128"/>
            </a:endParaRPr>
          </a:p>
          <a:p>
            <a:pPr marL="0" indent="0">
              <a:buNone/>
            </a:pPr>
            <a:r>
              <a:rPr lang="ja-JP" altLang="en-US" sz="1600">
                <a:solidFill>
                  <a:srgbClr val="1D1C1D"/>
                </a:solidFill>
                <a:effectLst/>
                <a:latin typeface="Hiragino Kaku Gothic ProN W3" panose="020B0300000000000000" pitchFamily="34" charset="-128"/>
                <a:ea typeface="Hiragino Kaku Gothic ProN W3" panose="020B0300000000000000" pitchFamily="34" charset="-128"/>
              </a:rPr>
              <a:t>◆代表実績</a:t>
            </a:r>
            <a:r>
              <a:rPr lang="en-US" altLang="ja-JP" sz="1600" dirty="0">
                <a:solidFill>
                  <a:srgbClr val="1D1C1D"/>
                </a:solidFill>
                <a:effectLst/>
                <a:latin typeface="Hiragino Kaku Gothic ProN W3" panose="020B0300000000000000" pitchFamily="34" charset="-128"/>
                <a:ea typeface="Hiragino Kaku Gothic ProN W3" panose="020B0300000000000000" pitchFamily="34" charset="-128"/>
              </a:rPr>
              <a:t>(</a:t>
            </a:r>
            <a:r>
              <a:rPr lang="ja-JP" altLang="en-US" sz="1600">
                <a:solidFill>
                  <a:srgbClr val="1D1C1D"/>
                </a:solidFill>
                <a:latin typeface="Hiragino Kaku Gothic ProN W3" panose="020B0300000000000000" pitchFamily="34" charset="-128"/>
                <a:ea typeface="Hiragino Kaku Gothic ProN W3" panose="020B0300000000000000" pitchFamily="34" charset="-128"/>
              </a:rPr>
              <a:t>企業</a:t>
            </a:r>
            <a:r>
              <a:rPr lang="en-US" altLang="ja-JP" sz="1600" dirty="0">
                <a:solidFill>
                  <a:srgbClr val="1D1C1D"/>
                </a:solidFill>
                <a:latin typeface="Hiragino Kaku Gothic ProN W3" panose="020B0300000000000000" pitchFamily="34" charset="-128"/>
                <a:ea typeface="Hiragino Kaku Gothic ProN W3" panose="020B0300000000000000" pitchFamily="34" charset="-128"/>
              </a:rPr>
              <a:t>×</a:t>
            </a:r>
            <a:r>
              <a:rPr lang="ja-JP" altLang="en-US" sz="1600">
                <a:solidFill>
                  <a:srgbClr val="1D1C1D"/>
                </a:solidFill>
                <a:latin typeface="Hiragino Kaku Gothic ProN W3" panose="020B0300000000000000" pitchFamily="34" charset="-128"/>
                <a:ea typeface="Hiragino Kaku Gothic ProN W3" panose="020B0300000000000000" pitchFamily="34" charset="-128"/>
              </a:rPr>
              <a:t>デザイナーなどの協業実績があれば、わかるように記載</a:t>
            </a:r>
            <a:r>
              <a:rPr lang="en-US" altLang="ja-JP" sz="1600" dirty="0">
                <a:solidFill>
                  <a:srgbClr val="1D1C1D"/>
                </a:solidFill>
                <a:effectLst/>
                <a:latin typeface="Hiragino Kaku Gothic ProN W3" panose="020B0300000000000000" pitchFamily="34" charset="-128"/>
                <a:ea typeface="Hiragino Kaku Gothic ProN W3" panose="020B0300000000000000" pitchFamily="34" charset="-128"/>
              </a:rPr>
              <a:t>)</a:t>
            </a:r>
          </a:p>
          <a:p>
            <a:pPr marL="0" indent="0">
              <a:buNone/>
            </a:pPr>
            <a:r>
              <a:rPr lang="ja-JP" altLang="en-US" sz="1600">
                <a:solidFill>
                  <a:srgbClr val="1D1C1D"/>
                </a:solidFill>
                <a:effectLst/>
                <a:latin typeface="Hiragino Kaku Gothic ProN W3" panose="020B0300000000000000" pitchFamily="34" charset="-128"/>
                <a:ea typeface="Hiragino Kaku Gothic ProN W3" panose="020B0300000000000000" pitchFamily="34" charset="-128"/>
              </a:rPr>
              <a:t>◆</a:t>
            </a:r>
            <a:r>
              <a:rPr lang="ja-JP" altLang="en-US" sz="1600">
                <a:solidFill>
                  <a:srgbClr val="1D1C1D"/>
                </a:solidFill>
                <a:latin typeface="Hiragino Kaku Gothic ProN W3" panose="020B0300000000000000" pitchFamily="34" charset="-128"/>
                <a:ea typeface="Hiragino Kaku Gothic ProN W3" panose="020B0300000000000000" pitchFamily="34" charset="-128"/>
              </a:rPr>
              <a:t>国・都道府県・区市町村等が実施するデザインに関わるプログラムの受講歴があれば記載</a:t>
            </a:r>
            <a:endParaRPr lang="en-US" altLang="ja-JP" sz="1600" dirty="0">
              <a:solidFill>
                <a:srgbClr val="1D1C1D"/>
              </a:solidFill>
              <a:latin typeface="Hiragino Kaku Gothic ProN W3" panose="020B0300000000000000" pitchFamily="34" charset="-128"/>
              <a:ea typeface="Hiragino Kaku Gothic ProN W3" panose="020B0300000000000000" pitchFamily="34" charset="-128"/>
            </a:endParaRPr>
          </a:p>
          <a:p>
            <a:pPr marL="0" indent="0">
              <a:buNone/>
            </a:pPr>
            <a:endParaRPr lang="en-US" altLang="ja-JP" sz="1600" dirty="0">
              <a:solidFill>
                <a:srgbClr val="1D1C1D"/>
              </a:solidFill>
              <a:effectLst/>
              <a:latin typeface="Hiragino Kaku Gothic ProN W3" panose="020B0300000000000000" pitchFamily="34" charset="-128"/>
              <a:ea typeface="Hiragino Kaku Gothic ProN W3" panose="020B0300000000000000" pitchFamily="34" charset="-128"/>
            </a:endParaRPr>
          </a:p>
          <a:p>
            <a:pPr marL="0" indent="0">
              <a:buNone/>
            </a:pPr>
            <a:endParaRPr lang="en-US" altLang="ja-JP" sz="1600" dirty="0">
              <a:solidFill>
                <a:srgbClr val="1D1C1D"/>
              </a:solidFill>
              <a:effectLst/>
              <a:latin typeface="Hiragino Kaku Gothic ProN W3" panose="020B0300000000000000" pitchFamily="34" charset="-128"/>
              <a:ea typeface="Hiragino Kaku Gothic ProN W3" panose="020B0300000000000000" pitchFamily="34" charset="-128"/>
            </a:endParaRPr>
          </a:p>
          <a:p>
            <a:pPr marL="0" indent="0">
              <a:buNone/>
            </a:pPr>
            <a:r>
              <a:rPr kumimoji="1" lang="ja-JP" altLang="en-US" sz="1600" b="1" u="sng">
                <a:latin typeface="Hiragino Kaku Gothic ProN W3" panose="020B0300000000000000" pitchFamily="34" charset="-128"/>
                <a:ea typeface="Hiragino Kaku Gothic ProN W3" panose="020B0300000000000000" pitchFamily="34" charset="-128"/>
              </a:rPr>
              <a:t>企画書に含む内容について</a:t>
            </a:r>
            <a:endParaRPr kumimoji="1" lang="en-US" altLang="ja-JP" sz="1600" b="1" u="sng" dirty="0">
              <a:latin typeface="Hiragino Kaku Gothic ProN W3" panose="020B0300000000000000" pitchFamily="34" charset="-128"/>
              <a:ea typeface="Hiragino Kaku Gothic ProN W3" panose="020B0300000000000000" pitchFamily="34" charset="-128"/>
            </a:endParaRPr>
          </a:p>
          <a:p>
            <a:pPr marL="0" indent="0">
              <a:buNone/>
            </a:pPr>
            <a:r>
              <a:rPr lang="en-US" altLang="ja-JP" sz="1600" dirty="0">
                <a:solidFill>
                  <a:srgbClr val="1D1C1D"/>
                </a:solidFill>
                <a:effectLst/>
                <a:latin typeface="Hiragino Kaku Gothic ProN W3" panose="020B0300000000000000" pitchFamily="34" charset="-128"/>
                <a:ea typeface="Hiragino Kaku Gothic ProN W3" panose="020B0300000000000000" pitchFamily="34" charset="-128"/>
              </a:rPr>
              <a:t>※</a:t>
            </a:r>
            <a:r>
              <a:rPr lang="ja-JP" altLang="en-US" sz="1600">
                <a:solidFill>
                  <a:srgbClr val="1D1C1D"/>
                </a:solidFill>
                <a:effectLst/>
                <a:latin typeface="Hiragino Kaku Gothic ProN W3" panose="020B0300000000000000" pitchFamily="34" charset="-128"/>
                <a:ea typeface="Hiragino Kaku Gothic ProN W3" panose="020B0300000000000000" pitchFamily="34" charset="-128"/>
              </a:rPr>
              <a:t>実現化を検討するにあたり、以下を含んだ企画書であることが望ましいです</a:t>
            </a:r>
            <a:endParaRPr lang="en-US" altLang="ja-JP" sz="1600" dirty="0">
              <a:solidFill>
                <a:srgbClr val="1D1C1D"/>
              </a:solidFill>
              <a:effectLst/>
              <a:latin typeface="Hiragino Kaku Gothic ProN W3" panose="020B0300000000000000" pitchFamily="34" charset="-128"/>
              <a:ea typeface="Hiragino Kaku Gothic ProN W3" panose="020B0300000000000000" pitchFamily="34" charset="-128"/>
            </a:endParaRPr>
          </a:p>
          <a:p>
            <a:pPr marL="0" indent="0">
              <a:buNone/>
            </a:pPr>
            <a:r>
              <a:rPr lang="ja-JP" altLang="en-US" sz="1600">
                <a:solidFill>
                  <a:srgbClr val="1D1C1D"/>
                </a:solidFill>
                <a:effectLst/>
                <a:latin typeface="Hiragino Kaku Gothic ProN W3" panose="020B0300000000000000" pitchFamily="34" charset="-128"/>
                <a:ea typeface="Hiragino Kaku Gothic ProN W3" panose="020B0300000000000000" pitchFamily="34" charset="-128"/>
              </a:rPr>
              <a:t>◆応募用紙の他に提出する企画書（</a:t>
            </a:r>
            <a:r>
              <a:rPr lang="en-US" altLang="ja-JP" sz="1600" dirty="0">
                <a:solidFill>
                  <a:srgbClr val="1D1C1D"/>
                </a:solidFill>
                <a:effectLst/>
                <a:latin typeface="Hiragino Kaku Gothic ProN W3" panose="020B0300000000000000" pitchFamily="34" charset="-128"/>
                <a:ea typeface="Hiragino Kaku Gothic ProN W3" panose="020B0300000000000000" pitchFamily="34" charset="-128"/>
              </a:rPr>
              <a:t>A3</a:t>
            </a:r>
            <a:r>
              <a:rPr lang="ja-JP" altLang="en-US" sz="1600">
                <a:solidFill>
                  <a:srgbClr val="1D1C1D"/>
                </a:solidFill>
                <a:effectLst/>
                <a:latin typeface="Hiragino Kaku Gothic ProN W3" panose="020B0300000000000000" pitchFamily="34" charset="-128"/>
                <a:ea typeface="Hiragino Kaku Gothic ProN W3" panose="020B0300000000000000" pitchFamily="34" charset="-128"/>
              </a:rPr>
              <a:t>横５枚まで）は、デザイン画やスケッチだけではなく、ビジネスの提案全体がわかるように、事業構造等仕組みを可視化した図などを用いて示してください</a:t>
            </a:r>
            <a:endParaRPr lang="en-US" altLang="ja-JP" sz="1600" dirty="0">
              <a:solidFill>
                <a:srgbClr val="1D1C1D"/>
              </a:solidFill>
              <a:effectLst/>
              <a:latin typeface="Hiragino Kaku Gothic ProN W3" panose="020B0300000000000000" pitchFamily="34" charset="-128"/>
              <a:ea typeface="Hiragino Kaku Gothic ProN W3" panose="020B0300000000000000" pitchFamily="34" charset="-128"/>
            </a:endParaRPr>
          </a:p>
          <a:p>
            <a:pPr marL="0" indent="0">
              <a:buNone/>
            </a:pPr>
            <a:r>
              <a:rPr lang="ja-JP" altLang="en-US" sz="1600">
                <a:solidFill>
                  <a:srgbClr val="1D1C1D"/>
                </a:solidFill>
                <a:effectLst/>
                <a:latin typeface="Hiragino Kaku Gothic ProN W3" panose="020B0300000000000000" pitchFamily="34" charset="-128"/>
                <a:ea typeface="Hiragino Kaku Gothic ProN W3" panose="020B0300000000000000" pitchFamily="34" charset="-128"/>
              </a:rPr>
              <a:t>◆提案した内容を実現化</a:t>
            </a:r>
            <a:r>
              <a:rPr lang="ja-JP" altLang="en-US" sz="1600">
                <a:solidFill>
                  <a:srgbClr val="1D1C1D"/>
                </a:solidFill>
                <a:latin typeface="Hiragino Kaku Gothic ProN W3" panose="020B0300000000000000" pitchFamily="34" charset="-128"/>
                <a:ea typeface="Hiragino Kaku Gothic ProN W3" panose="020B0300000000000000" pitchFamily="34" charset="-128"/>
              </a:rPr>
              <a:t>する</a:t>
            </a:r>
            <a:r>
              <a:rPr lang="ja-JP" altLang="en-US" sz="1600">
                <a:solidFill>
                  <a:srgbClr val="1D1C1D"/>
                </a:solidFill>
                <a:effectLst/>
                <a:latin typeface="Hiragino Kaku Gothic ProN W3" panose="020B0300000000000000" pitchFamily="34" charset="-128"/>
                <a:ea typeface="Hiragino Kaku Gothic ProN W3" panose="020B0300000000000000" pitchFamily="34" charset="-128"/>
              </a:rPr>
              <a:t>場合、</a:t>
            </a:r>
            <a:r>
              <a:rPr lang="ja-JP" altLang="en-US" sz="1600">
                <a:solidFill>
                  <a:srgbClr val="1D1C1D"/>
                </a:solidFill>
                <a:latin typeface="Hiragino Kaku Gothic ProN W3" panose="020B0300000000000000" pitchFamily="34" charset="-128"/>
                <a:ea typeface="Hiragino Kaku Gothic ProN W3" panose="020B0300000000000000" pitchFamily="34" charset="-128"/>
              </a:rPr>
              <a:t>提案者が</a:t>
            </a:r>
            <a:r>
              <a:rPr lang="ja-JP" altLang="en-US" sz="1600">
                <a:solidFill>
                  <a:srgbClr val="1D1C1D"/>
                </a:solidFill>
                <a:effectLst/>
                <a:latin typeface="Hiragino Kaku Gothic ProN W3" panose="020B0300000000000000" pitchFamily="34" charset="-128"/>
                <a:ea typeface="Hiragino Kaku Gothic ProN W3" panose="020B0300000000000000" pitchFamily="34" charset="-128"/>
              </a:rPr>
              <a:t>できること、外注想定のものがわかると</a:t>
            </a:r>
            <a:r>
              <a:rPr lang="ja-JP" altLang="en-US" sz="1600">
                <a:solidFill>
                  <a:srgbClr val="1D1C1D"/>
                </a:solidFill>
                <a:latin typeface="Hiragino Kaku Gothic ProN W3" panose="020B0300000000000000" pitchFamily="34" charset="-128"/>
                <a:ea typeface="Hiragino Kaku Gothic ProN W3" panose="020B0300000000000000" pitchFamily="34" charset="-128"/>
              </a:rPr>
              <a:t>なお良いです</a:t>
            </a:r>
            <a:endParaRPr kumimoji="1" lang="ja-JP" altLang="en-US" sz="1600">
              <a:latin typeface="Hiragino Kaku Gothic ProN W3" panose="020B0300000000000000" pitchFamily="34" charset="-128"/>
              <a:ea typeface="Hiragino Kaku Gothic ProN W3" panose="020B0300000000000000" pitchFamily="34" charset="-128"/>
            </a:endParaRPr>
          </a:p>
        </p:txBody>
      </p:sp>
    </p:spTree>
    <p:extLst>
      <p:ext uri="{BB962C8B-B14F-4D97-AF65-F5344CB8AC3E}">
        <p14:creationId xmlns:p14="http://schemas.microsoft.com/office/powerpoint/2010/main" val="2081228752"/>
      </p:ext>
    </p:extLst>
  </p:cSld>
  <p:clrMapOvr>
    <a:masterClrMapping/>
  </p:clrMapOvr>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814</TotalTime>
  <Words>744</Words>
  <Application>Microsoft Macintosh PowerPoint</Application>
  <PresentationFormat>A4 210 x 297 mm</PresentationFormat>
  <Paragraphs>64</Paragraphs>
  <Slides>4</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4</vt:i4>
      </vt:variant>
    </vt:vector>
  </HeadingPairs>
  <TitlesOfParts>
    <vt:vector size="12" baseType="lpstr">
      <vt:lpstr>Hiragino Kaku Gothic Pro W3</vt:lpstr>
      <vt:lpstr>Hiragino Kaku Gothic Pro W6</vt:lpstr>
      <vt:lpstr>Hiragino Kaku Gothic ProN W3</vt:lpstr>
      <vt:lpstr>Hiragino Kaku Gothic ProN W6</vt:lpstr>
      <vt:lpstr>ヒラギノ角ゴ Pro W6</vt:lpstr>
      <vt:lpstr>Arial</vt:lpstr>
      <vt:lpstr>Calibri</vt:lpstr>
      <vt:lpstr>ホワイト</vt:lpstr>
      <vt:lpstr>PowerPoint プレゼンテーション</vt:lpstr>
      <vt:lpstr>PowerPoint プレゼンテーション</vt:lpstr>
      <vt:lpstr>PowerPoint プレゼンテーション</vt:lpstr>
      <vt:lpstr>2025年度東京ビジネスデザインアワード 応募用紙・企画書へ記載する上での注意点</vt:lpstr>
    </vt:vector>
  </TitlesOfParts>
  <Company>財団法人日本産業デザイン振興会</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鈴木 紗栄</dc:creator>
  <cp:lastModifiedBy>桜井 綾佳</cp:lastModifiedBy>
  <cp:revision>82</cp:revision>
  <cp:lastPrinted>2025-08-27T11:36:39Z</cp:lastPrinted>
  <dcterms:created xsi:type="dcterms:W3CDTF">2013-07-27T10:19:43Z</dcterms:created>
  <dcterms:modified xsi:type="dcterms:W3CDTF">2025-08-27T11:36:41Z</dcterms:modified>
</cp:coreProperties>
</file>